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76" r:id="rId2"/>
    <p:sldId id="378" r:id="rId3"/>
    <p:sldId id="256" r:id="rId4"/>
    <p:sldId id="257" r:id="rId5"/>
    <p:sldId id="369" r:id="rId6"/>
    <p:sldId id="326" r:id="rId7"/>
    <p:sldId id="370" r:id="rId8"/>
    <p:sldId id="329" r:id="rId9"/>
    <p:sldId id="372" r:id="rId10"/>
    <p:sldId id="385" r:id="rId11"/>
    <p:sldId id="379" r:id="rId12"/>
    <p:sldId id="373" r:id="rId13"/>
    <p:sldId id="371" r:id="rId14"/>
    <p:sldId id="382" r:id="rId15"/>
    <p:sldId id="374" r:id="rId16"/>
    <p:sldId id="380" r:id="rId17"/>
    <p:sldId id="383" r:id="rId18"/>
    <p:sldId id="339" r:id="rId19"/>
    <p:sldId id="327" r:id="rId20"/>
    <p:sldId id="384" r:id="rId21"/>
    <p:sldId id="345" r:id="rId22"/>
    <p:sldId id="340" r:id="rId23"/>
    <p:sldId id="344" r:id="rId24"/>
    <p:sldId id="347" r:id="rId25"/>
    <p:sldId id="348" r:id="rId26"/>
    <p:sldId id="358" r:id="rId27"/>
    <p:sldId id="381" r:id="rId2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ylvia Kuzmich" initials="SK" lastIdx="1" clrIdx="0">
    <p:extLst>
      <p:ext uri="{19B8F6BF-5375-455C-9EA6-DF929625EA0E}">
        <p15:presenceInfo xmlns:p15="http://schemas.microsoft.com/office/powerpoint/2012/main" userId="S::info@sylviakuzmich.onmicrosoft.com::37057730-ebc9-4e8f-91f1-ac590b285c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930"/>
    <p:restoredTop sz="94699"/>
  </p:normalViewPr>
  <p:slideViewPr>
    <p:cSldViewPr snapToGrid="0" snapToObjects="1">
      <p:cViewPr>
        <p:scale>
          <a:sx n="120" d="100"/>
          <a:sy n="120" d="100"/>
        </p:scale>
        <p:origin x="584" y="3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963DCB-7273-2B4B-8ACE-100C2B08BA90}"/>
              </a:ext>
            </a:extLst>
          </p:cNvPr>
          <p:cNvSpPr>
            <a:spLocks noGrp="1"/>
          </p:cNvSpPr>
          <p:nvPr>
            <p:ph type="ctrTitle"/>
          </p:nvPr>
        </p:nvSpPr>
        <p:spPr>
          <a:xfrm>
            <a:off x="1524000" y="1768407"/>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96BD822F-8EF5-5342-8808-35CE34A3D471}"/>
              </a:ext>
            </a:extLst>
          </p:cNvPr>
          <p:cNvSpPr>
            <a:spLocks noGrp="1"/>
          </p:cNvSpPr>
          <p:nvPr>
            <p:ph type="subTitle" idx="1"/>
          </p:nvPr>
        </p:nvSpPr>
        <p:spPr>
          <a:xfrm>
            <a:off x="1524000" y="424808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1E5D09AA-25AE-C748-B874-9D5892948DC3}"/>
              </a:ext>
            </a:extLst>
          </p:cNvPr>
          <p:cNvSpPr>
            <a:spLocks noGrp="1"/>
          </p:cNvSpPr>
          <p:nvPr>
            <p:ph type="dt" sz="half" idx="10"/>
          </p:nvPr>
        </p:nvSpPr>
        <p:spPr/>
        <p:txBody>
          <a:bodyPr/>
          <a:lstStyle/>
          <a:p>
            <a:fld id="{4705C87F-BD38-B64F-A697-87E0E727B0F2}" type="datetimeFigureOut">
              <a:rPr lang="de-DE" smtClean="0"/>
              <a:t>19.08.19</a:t>
            </a:fld>
            <a:endParaRPr lang="de-DE"/>
          </a:p>
        </p:txBody>
      </p:sp>
      <p:sp>
        <p:nvSpPr>
          <p:cNvPr id="5" name="Fußzeilenplatzhalter 4">
            <a:extLst>
              <a:ext uri="{FF2B5EF4-FFF2-40B4-BE49-F238E27FC236}">
                <a16:creationId xmlns:a16="http://schemas.microsoft.com/office/drawing/2014/main" id="{5294E2D3-334F-3C4C-A997-5805C6E5EB7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C899BFD-1914-A044-B911-596B1EF12F4F}"/>
              </a:ext>
            </a:extLst>
          </p:cNvPr>
          <p:cNvSpPr>
            <a:spLocks noGrp="1"/>
          </p:cNvSpPr>
          <p:nvPr>
            <p:ph type="sldNum" sz="quarter" idx="12"/>
          </p:nvPr>
        </p:nvSpPr>
        <p:spPr/>
        <p:txBody>
          <a:bodyPr/>
          <a:lstStyle/>
          <a:p>
            <a:fld id="{B50DFF5D-5B92-0B48-AD4C-DA32D8049A1D}" type="slidenum">
              <a:rPr lang="de-DE" smtClean="0"/>
              <a:t>‹Nr.›</a:t>
            </a:fld>
            <a:endParaRPr lang="de-DE"/>
          </a:p>
        </p:txBody>
      </p:sp>
    </p:spTree>
    <p:extLst>
      <p:ext uri="{BB962C8B-B14F-4D97-AF65-F5344CB8AC3E}">
        <p14:creationId xmlns:p14="http://schemas.microsoft.com/office/powerpoint/2010/main" val="1046071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D2341D-47B5-C747-9EB4-A5F473CC533A}"/>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80E2329E-E3AE-9842-8F80-8EACDAF1BC8C}"/>
              </a:ext>
            </a:extLst>
          </p:cNvPr>
          <p:cNvSpPr>
            <a:spLocks noGrp="1"/>
          </p:cNvSpPr>
          <p:nvPr>
            <p:ph idx="1"/>
          </p:nvPr>
        </p:nvSpPr>
        <p:spPr/>
        <p:txBody>
          <a:bodyPr/>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06BF7C57-09A1-E449-81FE-51783EE1C7A0}"/>
              </a:ext>
            </a:extLst>
          </p:cNvPr>
          <p:cNvSpPr>
            <a:spLocks noGrp="1"/>
          </p:cNvSpPr>
          <p:nvPr>
            <p:ph type="dt" sz="half" idx="10"/>
          </p:nvPr>
        </p:nvSpPr>
        <p:spPr/>
        <p:txBody>
          <a:bodyPr/>
          <a:lstStyle/>
          <a:p>
            <a:fld id="{4705C87F-BD38-B64F-A697-87E0E727B0F2}" type="datetimeFigureOut">
              <a:rPr lang="de-DE" smtClean="0"/>
              <a:t>19.08.19</a:t>
            </a:fld>
            <a:endParaRPr lang="de-DE"/>
          </a:p>
        </p:txBody>
      </p:sp>
      <p:sp>
        <p:nvSpPr>
          <p:cNvPr id="5" name="Fußzeilenplatzhalter 4">
            <a:extLst>
              <a:ext uri="{FF2B5EF4-FFF2-40B4-BE49-F238E27FC236}">
                <a16:creationId xmlns:a16="http://schemas.microsoft.com/office/drawing/2014/main" id="{C67872B4-07F2-FE41-B5C3-221F845F005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58D07AC-D01E-B84D-AED4-94FC8AEA8CA6}"/>
              </a:ext>
            </a:extLst>
          </p:cNvPr>
          <p:cNvSpPr>
            <a:spLocks noGrp="1"/>
          </p:cNvSpPr>
          <p:nvPr>
            <p:ph type="sldNum" sz="quarter" idx="12"/>
          </p:nvPr>
        </p:nvSpPr>
        <p:spPr/>
        <p:txBody>
          <a:bodyPr/>
          <a:lstStyle/>
          <a:p>
            <a:fld id="{B50DFF5D-5B92-0B48-AD4C-DA32D8049A1D}" type="slidenum">
              <a:rPr lang="de-DE" smtClean="0"/>
              <a:t>‹Nr.›</a:t>
            </a:fld>
            <a:endParaRPr lang="de-DE"/>
          </a:p>
        </p:txBody>
      </p:sp>
    </p:spTree>
    <p:extLst>
      <p:ext uri="{BB962C8B-B14F-4D97-AF65-F5344CB8AC3E}">
        <p14:creationId xmlns:p14="http://schemas.microsoft.com/office/powerpoint/2010/main" val="1631824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9F5FEC-109B-6F49-B466-3C8D3F3CD6AA}"/>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4641682A-F918-4949-897D-6CAAD8FBA97F}"/>
              </a:ext>
            </a:extLst>
          </p:cNvPr>
          <p:cNvSpPr>
            <a:spLocks noGrp="1"/>
          </p:cNvSpPr>
          <p:nvPr>
            <p:ph sz="half" idx="1"/>
          </p:nvPr>
        </p:nvSpPr>
        <p:spPr>
          <a:xfrm>
            <a:off x="838200" y="1825625"/>
            <a:ext cx="5181600" cy="4351338"/>
          </a:xfrm>
        </p:spPr>
        <p:txBody>
          <a:bodyPr/>
          <a:lstStyle/>
          <a:p>
            <a:r>
              <a:rPr lang="de-DE"/>
              <a:t>Mastertextformat bearbeiten
Zweite Ebene
Dritte Ebene
Vierte Ebene
Fünfte Ebene</a:t>
            </a:r>
          </a:p>
        </p:txBody>
      </p:sp>
      <p:sp>
        <p:nvSpPr>
          <p:cNvPr id="4" name="Inhaltsplatzhalter 3">
            <a:extLst>
              <a:ext uri="{FF2B5EF4-FFF2-40B4-BE49-F238E27FC236}">
                <a16:creationId xmlns:a16="http://schemas.microsoft.com/office/drawing/2014/main" id="{4CC49A18-17B1-D94B-B560-2E68A7D89AED}"/>
              </a:ext>
            </a:extLst>
          </p:cNvPr>
          <p:cNvSpPr>
            <a:spLocks noGrp="1"/>
          </p:cNvSpPr>
          <p:nvPr>
            <p:ph sz="half" idx="2"/>
          </p:nvPr>
        </p:nvSpPr>
        <p:spPr>
          <a:xfrm>
            <a:off x="6172200" y="1825625"/>
            <a:ext cx="5181600" cy="4351338"/>
          </a:xfrm>
        </p:spPr>
        <p:txBody>
          <a:bodyPr/>
          <a:lstStyle/>
          <a:p>
            <a:r>
              <a:rPr lang="de-DE"/>
              <a:t>Mastertextformat bearbeiten
Zweite Ebene
Dritte Ebene
Vierte Ebene
Fünfte Ebene</a:t>
            </a:r>
          </a:p>
        </p:txBody>
      </p:sp>
      <p:sp>
        <p:nvSpPr>
          <p:cNvPr id="5" name="Datumsplatzhalter 4">
            <a:extLst>
              <a:ext uri="{FF2B5EF4-FFF2-40B4-BE49-F238E27FC236}">
                <a16:creationId xmlns:a16="http://schemas.microsoft.com/office/drawing/2014/main" id="{A9AA5666-00CA-DE4E-BABC-C26140C0C0F0}"/>
              </a:ext>
            </a:extLst>
          </p:cNvPr>
          <p:cNvSpPr>
            <a:spLocks noGrp="1"/>
          </p:cNvSpPr>
          <p:nvPr>
            <p:ph type="dt" sz="half" idx="10"/>
          </p:nvPr>
        </p:nvSpPr>
        <p:spPr/>
        <p:txBody>
          <a:bodyPr/>
          <a:lstStyle/>
          <a:p>
            <a:fld id="{4705C87F-BD38-B64F-A697-87E0E727B0F2}" type="datetimeFigureOut">
              <a:rPr lang="de-DE" smtClean="0"/>
              <a:t>19.08.19</a:t>
            </a:fld>
            <a:endParaRPr lang="de-DE"/>
          </a:p>
        </p:txBody>
      </p:sp>
      <p:sp>
        <p:nvSpPr>
          <p:cNvPr id="6" name="Fußzeilenplatzhalter 5">
            <a:extLst>
              <a:ext uri="{FF2B5EF4-FFF2-40B4-BE49-F238E27FC236}">
                <a16:creationId xmlns:a16="http://schemas.microsoft.com/office/drawing/2014/main" id="{5F4A055A-9E90-8148-859C-BBBFB03BBB55}"/>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CE9BAB0D-38ED-7541-8855-D15AF6EA7011}"/>
              </a:ext>
            </a:extLst>
          </p:cNvPr>
          <p:cNvSpPr>
            <a:spLocks noGrp="1"/>
          </p:cNvSpPr>
          <p:nvPr>
            <p:ph type="sldNum" sz="quarter" idx="12"/>
          </p:nvPr>
        </p:nvSpPr>
        <p:spPr/>
        <p:txBody>
          <a:bodyPr/>
          <a:lstStyle/>
          <a:p>
            <a:fld id="{B50DFF5D-5B92-0B48-AD4C-DA32D8049A1D}" type="slidenum">
              <a:rPr lang="de-DE" smtClean="0"/>
              <a:t>‹Nr.›</a:t>
            </a:fld>
            <a:endParaRPr lang="de-DE"/>
          </a:p>
        </p:txBody>
      </p:sp>
    </p:spTree>
    <p:extLst>
      <p:ext uri="{BB962C8B-B14F-4D97-AF65-F5344CB8AC3E}">
        <p14:creationId xmlns:p14="http://schemas.microsoft.com/office/powerpoint/2010/main" val="2583108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785919-DFBD-D24E-A515-B3863D124002}"/>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9442F75F-FD4B-4A45-8028-F7B1C92D0592}"/>
              </a:ext>
            </a:extLst>
          </p:cNvPr>
          <p:cNvSpPr>
            <a:spLocks noGrp="1"/>
          </p:cNvSpPr>
          <p:nvPr>
            <p:ph type="dt" sz="half" idx="10"/>
          </p:nvPr>
        </p:nvSpPr>
        <p:spPr/>
        <p:txBody>
          <a:bodyPr/>
          <a:lstStyle/>
          <a:p>
            <a:fld id="{4705C87F-BD38-B64F-A697-87E0E727B0F2}" type="datetimeFigureOut">
              <a:rPr lang="de-DE" smtClean="0"/>
              <a:t>19.08.19</a:t>
            </a:fld>
            <a:endParaRPr lang="de-DE"/>
          </a:p>
        </p:txBody>
      </p:sp>
      <p:sp>
        <p:nvSpPr>
          <p:cNvPr id="4" name="Fußzeilenplatzhalter 3">
            <a:extLst>
              <a:ext uri="{FF2B5EF4-FFF2-40B4-BE49-F238E27FC236}">
                <a16:creationId xmlns:a16="http://schemas.microsoft.com/office/drawing/2014/main" id="{0186D76B-427B-B94B-957A-DC5FA28C2076}"/>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51F2BCD5-7FDE-354E-BEFD-A942EEB8CA5F}"/>
              </a:ext>
            </a:extLst>
          </p:cNvPr>
          <p:cNvSpPr>
            <a:spLocks noGrp="1"/>
          </p:cNvSpPr>
          <p:nvPr>
            <p:ph type="sldNum" sz="quarter" idx="12"/>
          </p:nvPr>
        </p:nvSpPr>
        <p:spPr/>
        <p:txBody>
          <a:bodyPr/>
          <a:lstStyle/>
          <a:p>
            <a:fld id="{B50DFF5D-5B92-0B48-AD4C-DA32D8049A1D}" type="slidenum">
              <a:rPr lang="de-DE" smtClean="0"/>
              <a:t>‹Nr.›</a:t>
            </a:fld>
            <a:endParaRPr lang="de-DE"/>
          </a:p>
        </p:txBody>
      </p:sp>
    </p:spTree>
    <p:extLst>
      <p:ext uri="{BB962C8B-B14F-4D97-AF65-F5344CB8AC3E}">
        <p14:creationId xmlns:p14="http://schemas.microsoft.com/office/powerpoint/2010/main" val="2940337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86B18A4-8F5D-DB44-B023-73C5174198AB}"/>
              </a:ext>
            </a:extLst>
          </p:cNvPr>
          <p:cNvSpPr>
            <a:spLocks noGrp="1"/>
          </p:cNvSpPr>
          <p:nvPr>
            <p:ph type="dt" sz="half" idx="10"/>
          </p:nvPr>
        </p:nvSpPr>
        <p:spPr/>
        <p:txBody>
          <a:bodyPr/>
          <a:lstStyle/>
          <a:p>
            <a:fld id="{4705C87F-BD38-B64F-A697-87E0E727B0F2}" type="datetimeFigureOut">
              <a:rPr lang="de-DE" smtClean="0"/>
              <a:t>19.08.19</a:t>
            </a:fld>
            <a:endParaRPr lang="de-DE"/>
          </a:p>
        </p:txBody>
      </p:sp>
      <p:sp>
        <p:nvSpPr>
          <p:cNvPr id="3" name="Fußzeilenplatzhalter 2">
            <a:extLst>
              <a:ext uri="{FF2B5EF4-FFF2-40B4-BE49-F238E27FC236}">
                <a16:creationId xmlns:a16="http://schemas.microsoft.com/office/drawing/2014/main" id="{620B425F-F9D6-3B45-8BF8-54123404259B}"/>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162DE75A-A6D2-BB42-87DA-176BCEA6C859}"/>
              </a:ext>
            </a:extLst>
          </p:cNvPr>
          <p:cNvSpPr>
            <a:spLocks noGrp="1"/>
          </p:cNvSpPr>
          <p:nvPr>
            <p:ph type="sldNum" sz="quarter" idx="12"/>
          </p:nvPr>
        </p:nvSpPr>
        <p:spPr/>
        <p:txBody>
          <a:bodyPr/>
          <a:lstStyle/>
          <a:p>
            <a:fld id="{B50DFF5D-5B92-0B48-AD4C-DA32D8049A1D}" type="slidenum">
              <a:rPr lang="de-DE" smtClean="0"/>
              <a:t>‹Nr.›</a:t>
            </a:fld>
            <a:endParaRPr lang="de-DE"/>
          </a:p>
        </p:txBody>
      </p:sp>
    </p:spTree>
    <p:extLst>
      <p:ext uri="{BB962C8B-B14F-4D97-AF65-F5344CB8AC3E}">
        <p14:creationId xmlns:p14="http://schemas.microsoft.com/office/powerpoint/2010/main" val="2513677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FABEC4-7915-8A46-88E8-885F76026224}"/>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C17BDA63-56A4-B64F-B27A-6033D7870520}"/>
              </a:ext>
            </a:extLst>
          </p:cNvPr>
          <p:cNvSpPr>
            <a:spLocks noGrp="1"/>
          </p:cNvSpPr>
          <p:nvPr>
            <p:ph type="body" orient="vert" idx="1"/>
          </p:nvPr>
        </p:nvSpPr>
        <p:spPr/>
        <p:txBody>
          <a:bodyPr vert="eaVert"/>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FEFC31FE-4714-1A47-A0B1-F3771EE3783D}"/>
              </a:ext>
            </a:extLst>
          </p:cNvPr>
          <p:cNvSpPr>
            <a:spLocks noGrp="1"/>
          </p:cNvSpPr>
          <p:nvPr>
            <p:ph type="dt" sz="half" idx="10"/>
          </p:nvPr>
        </p:nvSpPr>
        <p:spPr/>
        <p:txBody>
          <a:bodyPr/>
          <a:lstStyle/>
          <a:p>
            <a:fld id="{4705C87F-BD38-B64F-A697-87E0E727B0F2}" type="datetimeFigureOut">
              <a:rPr lang="de-DE" smtClean="0"/>
              <a:t>19.08.19</a:t>
            </a:fld>
            <a:endParaRPr lang="de-DE"/>
          </a:p>
        </p:txBody>
      </p:sp>
      <p:sp>
        <p:nvSpPr>
          <p:cNvPr id="5" name="Fußzeilenplatzhalter 4">
            <a:extLst>
              <a:ext uri="{FF2B5EF4-FFF2-40B4-BE49-F238E27FC236}">
                <a16:creationId xmlns:a16="http://schemas.microsoft.com/office/drawing/2014/main" id="{F1D4F9EE-09DC-B34B-AF8F-EDCFE83CEA3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33759289-2020-8443-BAAA-1A53FC471E9D}"/>
              </a:ext>
            </a:extLst>
          </p:cNvPr>
          <p:cNvSpPr>
            <a:spLocks noGrp="1"/>
          </p:cNvSpPr>
          <p:nvPr>
            <p:ph type="sldNum" sz="quarter" idx="12"/>
          </p:nvPr>
        </p:nvSpPr>
        <p:spPr/>
        <p:txBody>
          <a:bodyPr/>
          <a:lstStyle/>
          <a:p>
            <a:fld id="{B50DFF5D-5B92-0B48-AD4C-DA32D8049A1D}" type="slidenum">
              <a:rPr lang="de-DE" smtClean="0"/>
              <a:t>‹Nr.›</a:t>
            </a:fld>
            <a:endParaRPr lang="de-DE"/>
          </a:p>
        </p:txBody>
      </p:sp>
    </p:spTree>
    <p:extLst>
      <p:ext uri="{BB962C8B-B14F-4D97-AF65-F5344CB8AC3E}">
        <p14:creationId xmlns:p14="http://schemas.microsoft.com/office/powerpoint/2010/main" val="2865094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7E733193-2ED2-C442-A25A-FCE45D4BCBF2}"/>
              </a:ext>
            </a:extLst>
          </p:cNvPr>
          <p:cNvSpPr>
            <a:spLocks noGrp="1"/>
          </p:cNvSpPr>
          <p:nvPr>
            <p:ph type="title"/>
          </p:nvPr>
        </p:nvSpPr>
        <p:spPr>
          <a:xfrm>
            <a:off x="838200" y="365125"/>
            <a:ext cx="7898296" cy="1325563"/>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ED1113EE-4471-D843-ADD7-62F64F9ADC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54F5526F-BF17-4740-B242-27E1468223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05C87F-BD38-B64F-A697-87E0E727B0F2}" type="datetimeFigureOut">
              <a:rPr lang="de-DE" smtClean="0"/>
              <a:t>19.08.19</a:t>
            </a:fld>
            <a:endParaRPr lang="de-DE" dirty="0"/>
          </a:p>
        </p:txBody>
      </p:sp>
      <p:sp>
        <p:nvSpPr>
          <p:cNvPr id="5" name="Fußzeilenplatzhalter 4">
            <a:extLst>
              <a:ext uri="{FF2B5EF4-FFF2-40B4-BE49-F238E27FC236}">
                <a16:creationId xmlns:a16="http://schemas.microsoft.com/office/drawing/2014/main" id="{490C96B9-80C9-7D45-AC4C-361184797F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dirty="0"/>
              <a:t>© Sylvia Kuzmich / Professional Office Management</a:t>
            </a:r>
          </a:p>
        </p:txBody>
      </p:sp>
      <p:sp>
        <p:nvSpPr>
          <p:cNvPr id="6" name="Foliennummernplatzhalter 5">
            <a:extLst>
              <a:ext uri="{FF2B5EF4-FFF2-40B4-BE49-F238E27FC236}">
                <a16:creationId xmlns:a16="http://schemas.microsoft.com/office/drawing/2014/main" id="{3162E739-0F53-9543-97A3-4A9EFD58BB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0DFF5D-5B92-0B48-AD4C-DA32D8049A1D}" type="slidenum">
              <a:rPr lang="de-DE" smtClean="0"/>
              <a:t>‹Nr.›</a:t>
            </a:fld>
            <a:endParaRPr lang="de-DE" dirty="0"/>
          </a:p>
        </p:txBody>
      </p:sp>
      <p:pic>
        <p:nvPicPr>
          <p:cNvPr id="8" name="Grafik 7">
            <a:extLst>
              <a:ext uri="{FF2B5EF4-FFF2-40B4-BE49-F238E27FC236}">
                <a16:creationId xmlns:a16="http://schemas.microsoft.com/office/drawing/2014/main" id="{9337B396-C0FA-3D45-806E-061FCEC9FAA9}"/>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9662767" y="237323"/>
            <a:ext cx="2279056" cy="1325563"/>
          </a:xfrm>
          <a:prstGeom prst="rect">
            <a:avLst/>
          </a:prstGeom>
        </p:spPr>
      </p:pic>
    </p:spTree>
    <p:extLst>
      <p:ext uri="{BB962C8B-B14F-4D97-AF65-F5344CB8AC3E}">
        <p14:creationId xmlns:p14="http://schemas.microsoft.com/office/powerpoint/2010/main" val="42560461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wPBaCeAV-tc" TargetMode="Externa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C9452CE-B98C-564A-9391-733D3536BC20}"/>
              </a:ext>
            </a:extLst>
          </p:cNvPr>
          <p:cNvPicPr>
            <a:picLocks noChangeAspect="1"/>
          </p:cNvPicPr>
          <p:nvPr/>
        </p:nvPicPr>
        <p:blipFill rotWithShape="1">
          <a:blip r:embed="rId2">
            <a:alphaModFix amt="85000"/>
          </a:blip>
          <a:srcRect l="2021" b="17713"/>
          <a:stretch/>
        </p:blipFill>
        <p:spPr>
          <a:xfrm>
            <a:off x="-1" y="1298697"/>
            <a:ext cx="4973053" cy="5568780"/>
          </a:xfrm>
          <a:custGeom>
            <a:avLst/>
            <a:gdLst>
              <a:gd name="connsiteX0" fmla="*/ 1986067 w 5190767"/>
              <a:gd name="connsiteY0" fmla="*/ 0 h 5530385"/>
              <a:gd name="connsiteX1" fmla="*/ 5190767 w 5190767"/>
              <a:gd name="connsiteY1" fmla="*/ 3204701 h 5530385"/>
              <a:gd name="connsiteX2" fmla="*/ 4252132 w 5190767"/>
              <a:gd name="connsiteY2" fmla="*/ 5470767 h 5530385"/>
              <a:gd name="connsiteX3" fmla="*/ 4186536 w 5190767"/>
              <a:gd name="connsiteY3" fmla="*/ 5530385 h 5530385"/>
              <a:gd name="connsiteX4" fmla="*/ 0 w 5190767"/>
              <a:gd name="connsiteY4" fmla="*/ 5530385 h 5530385"/>
              <a:gd name="connsiteX5" fmla="*/ 0 w 5190767"/>
              <a:gd name="connsiteY5" fmla="*/ 692598 h 5530385"/>
              <a:gd name="connsiteX6" fmla="*/ 194287 w 5190767"/>
              <a:gd name="connsiteY6" fmla="*/ 547313 h 5530385"/>
              <a:gd name="connsiteX7" fmla="*/ 1986067 w 5190767"/>
              <a:gd name="connsiteY7" fmla="*/ 0 h 5530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0767" h="5530385">
                <a:moveTo>
                  <a:pt x="1986067" y="0"/>
                </a:moveTo>
                <a:cubicBezTo>
                  <a:pt x="3755974" y="0"/>
                  <a:pt x="5190767" y="1434794"/>
                  <a:pt x="5190767" y="3204701"/>
                </a:cubicBezTo>
                <a:cubicBezTo>
                  <a:pt x="5190767" y="4089655"/>
                  <a:pt x="4832069" y="4890830"/>
                  <a:pt x="4252132" y="5470767"/>
                </a:cubicBezTo>
                <a:lnTo>
                  <a:pt x="4186536" y="5530385"/>
                </a:lnTo>
                <a:lnTo>
                  <a:pt x="0" y="5530385"/>
                </a:lnTo>
                <a:lnTo>
                  <a:pt x="0" y="692598"/>
                </a:lnTo>
                <a:lnTo>
                  <a:pt x="194287" y="547313"/>
                </a:lnTo>
                <a:cubicBezTo>
                  <a:pt x="705761" y="201768"/>
                  <a:pt x="1322351" y="0"/>
                  <a:pt x="1986067" y="0"/>
                </a:cubicBezTo>
                <a:close/>
              </a:path>
            </a:pathLst>
          </a:custGeom>
          <a:effectLst>
            <a:softEdge rad="0"/>
          </a:effectLst>
        </p:spPr>
      </p:pic>
      <p:pic>
        <p:nvPicPr>
          <p:cNvPr id="4" name="Grafik 3">
            <a:extLst>
              <a:ext uri="{FF2B5EF4-FFF2-40B4-BE49-F238E27FC236}">
                <a16:creationId xmlns:a16="http://schemas.microsoft.com/office/drawing/2014/main" id="{CA6D63CB-77D0-BE4C-AC9B-83EBF86ACB23}"/>
              </a:ext>
            </a:extLst>
          </p:cNvPr>
          <p:cNvPicPr>
            <a:picLocks noChangeAspect="1"/>
          </p:cNvPicPr>
          <p:nvPr/>
        </p:nvPicPr>
        <p:blipFill>
          <a:blip r:embed="rId3">
            <a:alphaModFix amt="90000"/>
          </a:blip>
          <a:srcRect/>
          <a:stretch/>
        </p:blipFill>
        <p:spPr>
          <a:xfrm>
            <a:off x="3936052" y="-9477"/>
            <a:ext cx="4217303" cy="3106800"/>
          </a:xfrm>
          <a:custGeom>
            <a:avLst/>
            <a:gdLst>
              <a:gd name="connsiteX0" fmla="*/ 431362 w 4215670"/>
              <a:gd name="connsiteY0" fmla="*/ 0 h 3381796"/>
              <a:gd name="connsiteX1" fmla="*/ 3784309 w 4215670"/>
              <a:gd name="connsiteY1" fmla="*/ 0 h 3381796"/>
              <a:gd name="connsiteX2" fmla="*/ 3855685 w 4215670"/>
              <a:gd name="connsiteY2" fmla="*/ 95451 h 3381796"/>
              <a:gd name="connsiteX3" fmla="*/ 4215670 w 4215670"/>
              <a:gd name="connsiteY3" fmla="*/ 1273961 h 3381796"/>
              <a:gd name="connsiteX4" fmla="*/ 2107836 w 4215670"/>
              <a:gd name="connsiteY4" fmla="*/ 3381796 h 3381796"/>
              <a:gd name="connsiteX5" fmla="*/ 0 w 4215670"/>
              <a:gd name="connsiteY5" fmla="*/ 1273961 h 3381796"/>
              <a:gd name="connsiteX6" fmla="*/ 359986 w 4215670"/>
              <a:gd name="connsiteY6" fmla="*/ 95451 h 3381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5670" h="3381796">
                <a:moveTo>
                  <a:pt x="431362" y="0"/>
                </a:moveTo>
                <a:lnTo>
                  <a:pt x="3784309" y="0"/>
                </a:lnTo>
                <a:lnTo>
                  <a:pt x="3855685" y="95451"/>
                </a:lnTo>
                <a:cubicBezTo>
                  <a:pt x="4082961" y="431863"/>
                  <a:pt x="4215670" y="837414"/>
                  <a:pt x="4215670" y="1273961"/>
                </a:cubicBezTo>
                <a:cubicBezTo>
                  <a:pt x="4215670" y="2438087"/>
                  <a:pt x="3271960" y="3381796"/>
                  <a:pt x="2107836" y="3381796"/>
                </a:cubicBezTo>
                <a:cubicBezTo>
                  <a:pt x="943711" y="3381796"/>
                  <a:pt x="0" y="2438087"/>
                  <a:pt x="0" y="1273961"/>
                </a:cubicBezTo>
                <a:cubicBezTo>
                  <a:pt x="0" y="837414"/>
                  <a:pt x="132710" y="431863"/>
                  <a:pt x="359986" y="95451"/>
                </a:cubicBezTo>
                <a:close/>
              </a:path>
            </a:pathLst>
          </a:custGeom>
          <a:effectLst>
            <a:softEdge rad="0"/>
          </a:effectLst>
        </p:spPr>
      </p:pic>
      <p:pic>
        <p:nvPicPr>
          <p:cNvPr id="43" name="Picture 42">
            <a:extLst>
              <a:ext uri="{FF2B5EF4-FFF2-40B4-BE49-F238E27FC236}">
                <a16:creationId xmlns:a16="http://schemas.microsoft.com/office/drawing/2014/main" id="{4603FC70-67D9-49EF-983C-3853BF2B49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Untertitel 2">
            <a:extLst>
              <a:ext uri="{FF2B5EF4-FFF2-40B4-BE49-F238E27FC236}">
                <a16:creationId xmlns:a16="http://schemas.microsoft.com/office/drawing/2014/main" id="{FE4F724D-94F3-2E46-A668-725DD4893E78}"/>
              </a:ext>
            </a:extLst>
          </p:cNvPr>
          <p:cNvSpPr txBox="1">
            <a:spLocks/>
          </p:cNvSpPr>
          <p:nvPr/>
        </p:nvSpPr>
        <p:spPr>
          <a:xfrm>
            <a:off x="4684295" y="3510037"/>
            <a:ext cx="7483592" cy="939659"/>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lnSpc>
                <a:spcPct val="100000"/>
              </a:lnSpc>
            </a:pPr>
            <a:r>
              <a:rPr lang="de-DE" b="1" dirty="0">
                <a:latin typeface="+mj-lt"/>
              </a:rPr>
              <a:t>Professional Office Management </a:t>
            </a:r>
          </a:p>
          <a:p>
            <a:pPr fontAlgn="base">
              <a:lnSpc>
                <a:spcPct val="100000"/>
              </a:lnSpc>
            </a:pPr>
            <a:r>
              <a:rPr lang="de-DE" sz="2000" dirty="0">
                <a:latin typeface="+mj-lt"/>
              </a:rPr>
              <a:t>begleitet Unternehmen auf ihrem Weg in ihre digitale Organisation</a:t>
            </a:r>
          </a:p>
        </p:txBody>
      </p:sp>
      <p:sp>
        <p:nvSpPr>
          <p:cNvPr id="9" name="Untertitel 2">
            <a:extLst>
              <a:ext uri="{FF2B5EF4-FFF2-40B4-BE49-F238E27FC236}">
                <a16:creationId xmlns:a16="http://schemas.microsoft.com/office/drawing/2014/main" id="{5A36E8ED-EBA9-1141-832D-2D8BCD338221}"/>
              </a:ext>
            </a:extLst>
          </p:cNvPr>
          <p:cNvSpPr txBox="1">
            <a:spLocks/>
          </p:cNvSpPr>
          <p:nvPr/>
        </p:nvSpPr>
        <p:spPr>
          <a:xfrm>
            <a:off x="7201899" y="5099045"/>
            <a:ext cx="4965988" cy="1639683"/>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base">
              <a:lnSpc>
                <a:spcPct val="100000"/>
              </a:lnSpc>
            </a:pPr>
            <a:r>
              <a:rPr lang="de-DE" sz="1800" dirty="0">
                <a:latin typeface="+mj-lt"/>
              </a:rPr>
              <a:t>Zeitgemäßes Office Management &amp; </a:t>
            </a:r>
            <a:r>
              <a:rPr lang="de-DE" sz="1800" dirty="0" err="1">
                <a:latin typeface="+mj-lt"/>
              </a:rPr>
              <a:t>Social</a:t>
            </a:r>
            <a:r>
              <a:rPr lang="de-DE" sz="1800" dirty="0">
                <a:latin typeface="+mj-lt"/>
              </a:rPr>
              <a:t> Media</a:t>
            </a:r>
          </a:p>
          <a:p>
            <a:pPr algn="l" fontAlgn="base">
              <a:lnSpc>
                <a:spcPct val="100000"/>
              </a:lnSpc>
            </a:pPr>
            <a:r>
              <a:rPr lang="de-DE" sz="1800" dirty="0">
                <a:latin typeface="+mj-lt"/>
              </a:rPr>
              <a:t>Digital Office Management</a:t>
            </a:r>
          </a:p>
          <a:p>
            <a:pPr algn="l" fontAlgn="base">
              <a:lnSpc>
                <a:spcPct val="100000"/>
              </a:lnSpc>
            </a:pPr>
            <a:r>
              <a:rPr lang="de-DE" sz="1800" dirty="0">
                <a:latin typeface="+mj-lt"/>
              </a:rPr>
              <a:t>KMUs &amp; Weingüter</a:t>
            </a:r>
          </a:p>
          <a:p>
            <a:pPr algn="l" fontAlgn="base">
              <a:lnSpc>
                <a:spcPct val="100000"/>
              </a:lnSpc>
            </a:pPr>
            <a:r>
              <a:rPr lang="de-DE" sz="1800" dirty="0">
                <a:latin typeface="+mj-lt"/>
              </a:rPr>
              <a:t>Mentalarbeit im Job</a:t>
            </a:r>
            <a:endParaRPr lang="de-AT" sz="1800" dirty="0">
              <a:latin typeface="+mj-lt"/>
            </a:endParaRPr>
          </a:p>
        </p:txBody>
      </p:sp>
      <p:sp>
        <p:nvSpPr>
          <p:cNvPr id="10" name="Untertitel 2">
            <a:extLst>
              <a:ext uri="{FF2B5EF4-FFF2-40B4-BE49-F238E27FC236}">
                <a16:creationId xmlns:a16="http://schemas.microsoft.com/office/drawing/2014/main" id="{4006DECF-B153-354B-B80D-73FAA6F185F5}"/>
              </a:ext>
            </a:extLst>
          </p:cNvPr>
          <p:cNvSpPr txBox="1">
            <a:spLocks/>
          </p:cNvSpPr>
          <p:nvPr/>
        </p:nvSpPr>
        <p:spPr>
          <a:xfrm>
            <a:off x="5586199" y="5099045"/>
            <a:ext cx="1615700" cy="1639684"/>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fontAlgn="base">
              <a:lnSpc>
                <a:spcPct val="100000"/>
              </a:lnSpc>
            </a:pPr>
            <a:r>
              <a:rPr lang="de-DE" sz="1800" b="1" dirty="0">
                <a:latin typeface="+mj-lt"/>
              </a:rPr>
              <a:t>Schwerpunkt</a:t>
            </a:r>
          </a:p>
          <a:p>
            <a:pPr algn="r" fontAlgn="base">
              <a:lnSpc>
                <a:spcPct val="100000"/>
              </a:lnSpc>
            </a:pPr>
            <a:r>
              <a:rPr lang="de-DE" sz="1800" b="1" dirty="0">
                <a:latin typeface="+mj-lt"/>
              </a:rPr>
              <a:t>Training</a:t>
            </a:r>
          </a:p>
          <a:p>
            <a:pPr algn="r" fontAlgn="base">
              <a:lnSpc>
                <a:spcPct val="100000"/>
              </a:lnSpc>
            </a:pPr>
            <a:r>
              <a:rPr lang="de-DE" sz="1800" b="1" dirty="0">
                <a:latin typeface="+mj-lt"/>
              </a:rPr>
              <a:t>Spezialisierung</a:t>
            </a:r>
          </a:p>
          <a:p>
            <a:pPr algn="r" fontAlgn="base">
              <a:lnSpc>
                <a:spcPct val="100000"/>
              </a:lnSpc>
            </a:pPr>
            <a:r>
              <a:rPr lang="de-DE" sz="1800" b="1" dirty="0">
                <a:latin typeface="+mj-lt"/>
              </a:rPr>
              <a:t>Leidenschaft</a:t>
            </a:r>
            <a:endParaRPr lang="de-AT" sz="1800" b="1" dirty="0">
              <a:latin typeface="+mj-lt"/>
            </a:endParaRPr>
          </a:p>
        </p:txBody>
      </p:sp>
      <p:sp>
        <p:nvSpPr>
          <p:cNvPr id="11" name="Titel 1">
            <a:extLst>
              <a:ext uri="{FF2B5EF4-FFF2-40B4-BE49-F238E27FC236}">
                <a16:creationId xmlns:a16="http://schemas.microsoft.com/office/drawing/2014/main" id="{20E67B8D-8899-084E-A704-562CC9E54FAD}"/>
              </a:ext>
            </a:extLst>
          </p:cNvPr>
          <p:cNvSpPr txBox="1">
            <a:spLocks/>
          </p:cNvSpPr>
          <p:nvPr/>
        </p:nvSpPr>
        <p:spPr>
          <a:xfrm>
            <a:off x="0" y="5918886"/>
            <a:ext cx="4106779" cy="683598"/>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de-AT" sz="5400" dirty="0">
                <a:solidFill>
                  <a:schemeClr val="bg1"/>
                </a:solidFill>
                <a:latin typeface="Brush Script MT" panose="03060802040406070304" pitchFamily="66" charset="-122"/>
                <a:ea typeface="Brush Script MT" panose="03060802040406070304" pitchFamily="66" charset="-122"/>
                <a:cs typeface="Brush Script MT" panose="03060802040406070304" pitchFamily="66" charset="-122"/>
              </a:rPr>
              <a:t>Sylvia Kuzmich</a:t>
            </a:r>
            <a:endParaRPr lang="de-DE" sz="5400" dirty="0">
              <a:solidFill>
                <a:schemeClr val="bg1"/>
              </a:solidFill>
              <a:latin typeface="Brush Script MT" panose="03060802040406070304" pitchFamily="66" charset="-122"/>
              <a:ea typeface="Brush Script MT" panose="03060802040406070304" pitchFamily="66" charset="-122"/>
              <a:cs typeface="Brush Script MT" panose="03060802040406070304" pitchFamily="66" charset="-122"/>
            </a:endParaRPr>
          </a:p>
        </p:txBody>
      </p:sp>
      <p:cxnSp>
        <p:nvCxnSpPr>
          <p:cNvPr id="12" name="Gerade Verbindung 11">
            <a:extLst>
              <a:ext uri="{FF2B5EF4-FFF2-40B4-BE49-F238E27FC236}">
                <a16:creationId xmlns:a16="http://schemas.microsoft.com/office/drawing/2014/main" id="{3CC50FE1-19A4-2841-8BA5-93D0E3D3C177}"/>
              </a:ext>
            </a:extLst>
          </p:cNvPr>
          <p:cNvCxnSpPr>
            <a:cxnSpLocks/>
          </p:cNvCxnSpPr>
          <p:nvPr/>
        </p:nvCxnSpPr>
        <p:spPr>
          <a:xfrm>
            <a:off x="7201899" y="5099045"/>
            <a:ext cx="0" cy="163968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35860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B2B707-4F30-6A40-BF1E-1440576D0194}"/>
              </a:ext>
            </a:extLst>
          </p:cNvPr>
          <p:cNvSpPr>
            <a:spLocks noGrp="1"/>
          </p:cNvSpPr>
          <p:nvPr>
            <p:ph type="title"/>
          </p:nvPr>
        </p:nvSpPr>
        <p:spPr>
          <a:xfrm>
            <a:off x="377456" y="268693"/>
            <a:ext cx="6702287" cy="613809"/>
          </a:xfrm>
        </p:spPr>
        <p:txBody>
          <a:bodyPr>
            <a:noAutofit/>
          </a:bodyPr>
          <a:lstStyle/>
          <a:p>
            <a:r>
              <a:rPr lang="de-AT" sz="3000" b="1" dirty="0"/>
              <a:t>Das Pareto-Prinzip</a:t>
            </a:r>
            <a:endParaRPr lang="de-DE" sz="3000" b="1" dirty="0"/>
          </a:p>
        </p:txBody>
      </p:sp>
      <p:sp>
        <p:nvSpPr>
          <p:cNvPr id="9" name="Inhaltsplatzhalter 2">
            <a:extLst>
              <a:ext uri="{FF2B5EF4-FFF2-40B4-BE49-F238E27FC236}">
                <a16:creationId xmlns:a16="http://schemas.microsoft.com/office/drawing/2014/main" id="{B16B1408-196D-1540-B0E0-3F8F9CC2B644}"/>
              </a:ext>
            </a:extLst>
          </p:cNvPr>
          <p:cNvSpPr txBox="1">
            <a:spLocks/>
          </p:cNvSpPr>
          <p:nvPr/>
        </p:nvSpPr>
        <p:spPr>
          <a:xfrm>
            <a:off x="377456" y="1458409"/>
            <a:ext cx="8110740" cy="5130897"/>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50000"/>
              </a:lnSpc>
            </a:pPr>
            <a:r>
              <a:rPr lang="de-AT" sz="1800" b="1" dirty="0">
                <a:latin typeface="+mj-lt"/>
              </a:rPr>
              <a:t>Mit 20 Prozent des Aufwandes bereits 80 Prozent des Ergebnisses erreichen</a:t>
            </a:r>
            <a:r>
              <a:rPr lang="de-AT" sz="1800" dirty="0">
                <a:latin typeface="+mj-lt"/>
              </a:rPr>
              <a:t> </a:t>
            </a:r>
          </a:p>
          <a:p>
            <a:pPr algn="l">
              <a:lnSpc>
                <a:spcPct val="150000"/>
              </a:lnSpc>
            </a:pPr>
            <a:r>
              <a:rPr lang="de-AT" sz="1800" dirty="0">
                <a:latin typeface="+mj-lt"/>
              </a:rPr>
              <a:t>Um die fehlenden 20 Prozent des Ergebnisses zu erreichen, brauchen Sie 80 Prozent des Aufwandes.</a:t>
            </a:r>
          </a:p>
          <a:p>
            <a:pPr algn="l">
              <a:lnSpc>
                <a:spcPct val="150000"/>
              </a:lnSpc>
            </a:pPr>
            <a:r>
              <a:rPr lang="de-AT" sz="1800" dirty="0">
                <a:latin typeface="+mj-lt"/>
              </a:rPr>
              <a:t>Herausforderung: die entscheidenden 20 Prozent des </a:t>
            </a:r>
            <a:r>
              <a:rPr lang="de-AT" sz="1800">
                <a:latin typeface="+mj-lt"/>
              </a:rPr>
              <a:t>Aufwandes zu identifizieren </a:t>
            </a:r>
            <a:r>
              <a:rPr lang="de-AT" sz="1800" dirty="0">
                <a:latin typeface="+mj-lt"/>
              </a:rPr>
              <a:t> </a:t>
            </a:r>
          </a:p>
          <a:p>
            <a:pPr algn="l">
              <a:lnSpc>
                <a:spcPct val="150000"/>
              </a:lnSpc>
            </a:pPr>
            <a:r>
              <a:rPr lang="de-AT" sz="1800" dirty="0">
                <a:latin typeface="+mj-lt"/>
              </a:rPr>
              <a:t>Das Pareto-Prinzip ein </a:t>
            </a:r>
            <a:r>
              <a:rPr lang="de-AT" sz="1800" b="1" dirty="0">
                <a:latin typeface="+mj-lt"/>
              </a:rPr>
              <a:t>Hilfsmittel gegen Perfektionismus</a:t>
            </a:r>
            <a:r>
              <a:rPr lang="de-AT" sz="1800" dirty="0">
                <a:latin typeface="+mj-lt"/>
              </a:rPr>
              <a:t>. </a:t>
            </a:r>
          </a:p>
          <a:p>
            <a:pPr algn="l">
              <a:lnSpc>
                <a:spcPct val="150000"/>
              </a:lnSpc>
            </a:pPr>
            <a:r>
              <a:rPr lang="de-AT" sz="1800" dirty="0">
                <a:latin typeface="+mj-lt"/>
              </a:rPr>
              <a:t>Häufig reichen bereits 80 Prozent des Ergebnisses, um den Chef oder den Kunden zufrieden zu stellen.</a:t>
            </a:r>
          </a:p>
          <a:p>
            <a:pPr algn="l">
              <a:lnSpc>
                <a:spcPct val="150000"/>
              </a:lnSpc>
            </a:pPr>
            <a:r>
              <a:rPr lang="de-AT" sz="1800" dirty="0">
                <a:latin typeface="+mj-lt"/>
              </a:rPr>
              <a:t>Überlegen Sie gut, welches die wichtigsten Schritte sind, um zu diesem Ergebnis zu kommen. Das sind dann Aufgaben mit Hebelwirkung.</a:t>
            </a:r>
          </a:p>
        </p:txBody>
      </p:sp>
      <p:pic>
        <p:nvPicPr>
          <p:cNvPr id="3" name="Grafik 2">
            <a:extLst>
              <a:ext uri="{FF2B5EF4-FFF2-40B4-BE49-F238E27FC236}">
                <a16:creationId xmlns:a16="http://schemas.microsoft.com/office/drawing/2014/main" id="{8FD03253-2A51-EE41-B3FA-842FDD0E9CF3}"/>
              </a:ext>
            </a:extLst>
          </p:cNvPr>
          <p:cNvPicPr>
            <a:picLocks noChangeAspect="1"/>
          </p:cNvPicPr>
          <p:nvPr/>
        </p:nvPicPr>
        <p:blipFill>
          <a:blip r:embed="rId2"/>
          <a:stretch>
            <a:fillRect/>
          </a:stretch>
        </p:blipFill>
        <p:spPr>
          <a:xfrm>
            <a:off x="8488196" y="3019647"/>
            <a:ext cx="3177491" cy="2477238"/>
          </a:xfrm>
          <a:prstGeom prst="rect">
            <a:avLst/>
          </a:prstGeom>
        </p:spPr>
      </p:pic>
    </p:spTree>
    <p:extLst>
      <p:ext uri="{BB962C8B-B14F-4D97-AF65-F5344CB8AC3E}">
        <p14:creationId xmlns:p14="http://schemas.microsoft.com/office/powerpoint/2010/main" val="1936825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2" name="Picture 51">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email">
            <a:extLst>
              <a:ext uri="{28A0092B-C50C-407E-A947-70E740481C1C}">
                <a14:useLocalDpi xmlns:a14="http://schemas.microsoft.com/office/drawing/2010/main"/>
              </a:ext>
            </a:extLst>
          </a:blip>
          <a:stretch>
            <a:fillRect/>
          </a:stretch>
        </p:blipFill>
        <p:spPr>
          <a:xfrm flipH="1" flipV="1">
            <a:off x="0" y="0"/>
            <a:ext cx="12192000" cy="6858000"/>
          </a:xfrm>
          <a:prstGeom prst="rect">
            <a:avLst/>
          </a:prstGeom>
        </p:spPr>
      </p:pic>
      <p:sp>
        <p:nvSpPr>
          <p:cNvPr id="2" name="Titel 1">
            <a:extLst>
              <a:ext uri="{FF2B5EF4-FFF2-40B4-BE49-F238E27FC236}">
                <a16:creationId xmlns:a16="http://schemas.microsoft.com/office/drawing/2014/main" id="{1CB2B707-4F30-6A40-BF1E-1440576D0194}"/>
              </a:ext>
            </a:extLst>
          </p:cNvPr>
          <p:cNvSpPr>
            <a:spLocks noGrp="1"/>
          </p:cNvSpPr>
          <p:nvPr>
            <p:ph type="title"/>
          </p:nvPr>
        </p:nvSpPr>
        <p:spPr>
          <a:xfrm>
            <a:off x="457755" y="281010"/>
            <a:ext cx="8734371" cy="800928"/>
          </a:xfrm>
        </p:spPr>
        <p:txBody>
          <a:bodyPr>
            <a:noAutofit/>
          </a:bodyPr>
          <a:lstStyle/>
          <a:p>
            <a:pPr>
              <a:lnSpc>
                <a:spcPct val="100000"/>
              </a:lnSpc>
            </a:pPr>
            <a:r>
              <a:rPr lang="de-DE" sz="3200" dirty="0">
                <a:solidFill>
                  <a:srgbClr val="000000"/>
                </a:solidFill>
              </a:rPr>
              <a:t>High Value </a:t>
            </a:r>
            <a:r>
              <a:rPr lang="de-DE" sz="3200" dirty="0" err="1">
                <a:solidFill>
                  <a:srgbClr val="000000"/>
                </a:solidFill>
              </a:rPr>
              <a:t>Activities</a:t>
            </a:r>
            <a:r>
              <a:rPr lang="de-DE" sz="3200" dirty="0">
                <a:solidFill>
                  <a:srgbClr val="000000"/>
                </a:solidFill>
              </a:rPr>
              <a:t> / Wert abschätzen</a:t>
            </a:r>
          </a:p>
        </p:txBody>
      </p:sp>
      <p:sp>
        <p:nvSpPr>
          <p:cNvPr id="3" name="Inhaltsplatzhalter 2">
            <a:extLst>
              <a:ext uri="{FF2B5EF4-FFF2-40B4-BE49-F238E27FC236}">
                <a16:creationId xmlns:a16="http://schemas.microsoft.com/office/drawing/2014/main" id="{DF08EA6B-06C3-E840-B804-6B83A37B1034}"/>
              </a:ext>
            </a:extLst>
          </p:cNvPr>
          <p:cNvSpPr>
            <a:spLocks noGrp="1"/>
          </p:cNvSpPr>
          <p:nvPr>
            <p:ph idx="1"/>
          </p:nvPr>
        </p:nvSpPr>
        <p:spPr>
          <a:xfrm>
            <a:off x="143123" y="1235242"/>
            <a:ext cx="11974665" cy="5498270"/>
          </a:xfrm>
        </p:spPr>
        <p:txBody>
          <a:bodyPr anchor="t">
            <a:noAutofit/>
          </a:bodyPr>
          <a:lstStyle/>
          <a:p>
            <a:pPr marL="0" indent="0" fontAlgn="base">
              <a:lnSpc>
                <a:spcPct val="120000"/>
              </a:lnSpc>
              <a:spcBef>
                <a:spcPts val="0"/>
              </a:spcBef>
              <a:buNone/>
            </a:pPr>
            <a:r>
              <a:rPr lang="de-AT" sz="2000" b="1" dirty="0">
                <a:solidFill>
                  <a:schemeClr val="accent1">
                    <a:lumMod val="75000"/>
                  </a:schemeClr>
                </a:solidFill>
                <a:latin typeface="+mj-lt"/>
              </a:rPr>
              <a:t>Aufgaben mit sehr hohem Wert im Sinne von Wirkung, aber auch im Sinne von Euro. </a:t>
            </a:r>
          </a:p>
          <a:p>
            <a:pPr marL="0" indent="0" fontAlgn="base">
              <a:lnSpc>
                <a:spcPct val="120000"/>
              </a:lnSpc>
              <a:spcBef>
                <a:spcPts val="0"/>
              </a:spcBef>
              <a:buNone/>
            </a:pPr>
            <a:endParaRPr lang="de-AT" sz="800" dirty="0">
              <a:latin typeface="+mj-lt"/>
            </a:endParaRPr>
          </a:p>
          <a:p>
            <a:pPr marL="0" indent="0">
              <a:lnSpc>
                <a:spcPct val="120000"/>
              </a:lnSpc>
              <a:spcBef>
                <a:spcPts val="0"/>
              </a:spcBef>
              <a:buNone/>
            </a:pPr>
            <a:r>
              <a:rPr lang="de-AT" sz="2000" dirty="0">
                <a:solidFill>
                  <a:srgbClr val="C00000"/>
                </a:solidFill>
                <a:latin typeface="+mj-lt"/>
              </a:rPr>
              <a:t>► </a:t>
            </a:r>
            <a:r>
              <a:rPr lang="de-AT" sz="2000" dirty="0">
                <a:latin typeface="+mj-lt"/>
              </a:rPr>
              <a:t>Aufgaben, die keinen Wert bringen. Zeitfresser, Fluchtaktivitäten und solche Dinge. </a:t>
            </a:r>
          </a:p>
          <a:p>
            <a:pPr marL="0" indent="0">
              <a:lnSpc>
                <a:spcPct val="120000"/>
              </a:lnSpc>
              <a:spcBef>
                <a:spcPts val="0"/>
              </a:spcBef>
              <a:buNone/>
            </a:pPr>
            <a:r>
              <a:rPr lang="de-AT" sz="1600" i="1" dirty="0">
                <a:solidFill>
                  <a:schemeClr val="bg1">
                    <a:lumMod val="65000"/>
                  </a:schemeClr>
                </a:solidFill>
                <a:latin typeface="+mj-lt"/>
              </a:rPr>
              <a:t>Beispiel: Zappen beim Fernsehen. Oder ziellos im Internet surfen.</a:t>
            </a:r>
          </a:p>
          <a:p>
            <a:pPr marL="0" indent="0">
              <a:lnSpc>
                <a:spcPct val="120000"/>
              </a:lnSpc>
              <a:spcBef>
                <a:spcPts val="0"/>
              </a:spcBef>
              <a:buNone/>
            </a:pPr>
            <a:endParaRPr lang="de-AT" sz="800" b="1" i="1" dirty="0">
              <a:solidFill>
                <a:schemeClr val="bg1">
                  <a:lumMod val="65000"/>
                </a:schemeClr>
              </a:solidFill>
              <a:latin typeface="+mj-lt"/>
            </a:endParaRPr>
          </a:p>
          <a:p>
            <a:pPr marL="0" indent="0">
              <a:lnSpc>
                <a:spcPct val="120000"/>
              </a:lnSpc>
              <a:spcBef>
                <a:spcPts val="0"/>
              </a:spcBef>
              <a:buNone/>
            </a:pPr>
            <a:endParaRPr lang="de-AT" sz="800" b="1" i="1" dirty="0">
              <a:solidFill>
                <a:schemeClr val="bg1">
                  <a:lumMod val="65000"/>
                </a:schemeClr>
              </a:solidFill>
              <a:latin typeface="+mj-lt"/>
            </a:endParaRPr>
          </a:p>
          <a:p>
            <a:pPr marL="0" indent="0">
              <a:lnSpc>
                <a:spcPct val="120000"/>
              </a:lnSpc>
              <a:spcBef>
                <a:spcPts val="0"/>
              </a:spcBef>
              <a:buNone/>
            </a:pPr>
            <a:r>
              <a:rPr lang="de-AT" sz="2000" dirty="0">
                <a:solidFill>
                  <a:srgbClr val="FFC000"/>
                </a:solidFill>
                <a:latin typeface="+mj-lt"/>
              </a:rPr>
              <a:t>► </a:t>
            </a:r>
            <a:r>
              <a:rPr lang="de-AT" sz="2000" dirty="0">
                <a:latin typeface="+mj-lt"/>
              </a:rPr>
              <a:t>Aktivitäten, die bringen einen sehr geringen Wert. Sie generieren kaum Umsatz, sind aber Zeitfresser. </a:t>
            </a:r>
          </a:p>
          <a:p>
            <a:pPr marL="0" indent="0">
              <a:lnSpc>
                <a:spcPct val="120000"/>
              </a:lnSpc>
              <a:spcBef>
                <a:spcPts val="0"/>
              </a:spcBef>
              <a:buNone/>
            </a:pPr>
            <a:r>
              <a:rPr lang="de-AT" sz="1600" i="1" dirty="0">
                <a:solidFill>
                  <a:schemeClr val="bg1">
                    <a:lumMod val="65000"/>
                  </a:schemeClr>
                </a:solidFill>
                <a:latin typeface="+mj-lt"/>
              </a:rPr>
              <a:t>Beispiel: Viele E-Mails, Steuergeschichten - die müssen sein, aber schaffen keinen oder nur einen geringen Wert im Business.</a:t>
            </a:r>
          </a:p>
          <a:p>
            <a:pPr marL="0" indent="0">
              <a:lnSpc>
                <a:spcPct val="120000"/>
              </a:lnSpc>
              <a:spcBef>
                <a:spcPts val="0"/>
              </a:spcBef>
              <a:buNone/>
            </a:pPr>
            <a:endParaRPr lang="de-AT" sz="800" dirty="0">
              <a:solidFill>
                <a:schemeClr val="bg1">
                  <a:lumMod val="65000"/>
                </a:schemeClr>
              </a:solidFill>
              <a:latin typeface="+mj-lt"/>
            </a:endParaRPr>
          </a:p>
          <a:p>
            <a:pPr marL="0" indent="0">
              <a:lnSpc>
                <a:spcPct val="120000"/>
              </a:lnSpc>
              <a:spcBef>
                <a:spcPts val="0"/>
              </a:spcBef>
              <a:buNone/>
            </a:pPr>
            <a:endParaRPr lang="de-AT" sz="800" dirty="0">
              <a:solidFill>
                <a:schemeClr val="bg1">
                  <a:lumMod val="65000"/>
                </a:schemeClr>
              </a:solidFill>
              <a:latin typeface="+mj-lt"/>
            </a:endParaRPr>
          </a:p>
          <a:p>
            <a:pPr marL="0" indent="0">
              <a:lnSpc>
                <a:spcPct val="120000"/>
              </a:lnSpc>
              <a:spcBef>
                <a:spcPts val="0"/>
              </a:spcBef>
              <a:buNone/>
            </a:pPr>
            <a:r>
              <a:rPr lang="de-AT" sz="2000" dirty="0">
                <a:solidFill>
                  <a:srgbClr val="FFFF00"/>
                </a:solidFill>
                <a:latin typeface="+mj-lt"/>
              </a:rPr>
              <a:t>► </a:t>
            </a:r>
            <a:r>
              <a:rPr lang="de-AT" sz="2000" dirty="0">
                <a:latin typeface="+mj-lt"/>
              </a:rPr>
              <a:t>Aktivitäten, mit hohem Wert, zumindest kurz- bis mittelfristig. </a:t>
            </a:r>
          </a:p>
          <a:p>
            <a:pPr marL="0" indent="0">
              <a:lnSpc>
                <a:spcPct val="120000"/>
              </a:lnSpc>
              <a:spcBef>
                <a:spcPts val="0"/>
              </a:spcBef>
              <a:buNone/>
            </a:pPr>
            <a:r>
              <a:rPr lang="de-AT" sz="2000" dirty="0">
                <a:latin typeface="+mj-lt"/>
              </a:rPr>
              <a:t>Marketing-Aktion, die Umsatz hochfahren kann, dann hat das einen hohen Wert. </a:t>
            </a:r>
          </a:p>
          <a:p>
            <a:pPr marL="0" indent="0">
              <a:lnSpc>
                <a:spcPct val="120000"/>
              </a:lnSpc>
              <a:spcBef>
                <a:spcPts val="0"/>
              </a:spcBef>
              <a:buNone/>
            </a:pPr>
            <a:r>
              <a:rPr lang="de-AT" sz="1600" i="1" dirty="0">
                <a:solidFill>
                  <a:schemeClr val="bg1">
                    <a:lumMod val="65000"/>
                  </a:schemeClr>
                </a:solidFill>
                <a:latin typeface="+mj-lt"/>
              </a:rPr>
              <a:t>Beispiel: Vernetzung mit Kollegen und Geschäftspartnern hat mittelfristig einen hohen Wert.</a:t>
            </a:r>
          </a:p>
          <a:p>
            <a:pPr marL="0" indent="0">
              <a:lnSpc>
                <a:spcPct val="120000"/>
              </a:lnSpc>
              <a:spcBef>
                <a:spcPts val="0"/>
              </a:spcBef>
              <a:buNone/>
            </a:pPr>
            <a:endParaRPr lang="de-AT" sz="800" dirty="0">
              <a:solidFill>
                <a:schemeClr val="bg1">
                  <a:lumMod val="65000"/>
                </a:schemeClr>
              </a:solidFill>
              <a:latin typeface="+mj-lt"/>
            </a:endParaRPr>
          </a:p>
          <a:p>
            <a:pPr marL="0" indent="0">
              <a:lnSpc>
                <a:spcPct val="120000"/>
              </a:lnSpc>
              <a:spcBef>
                <a:spcPts val="0"/>
              </a:spcBef>
              <a:buNone/>
            </a:pPr>
            <a:endParaRPr lang="de-AT" sz="800" dirty="0">
              <a:solidFill>
                <a:schemeClr val="bg1">
                  <a:lumMod val="65000"/>
                </a:schemeClr>
              </a:solidFill>
              <a:latin typeface="+mj-lt"/>
            </a:endParaRPr>
          </a:p>
          <a:p>
            <a:pPr marL="0" indent="0">
              <a:lnSpc>
                <a:spcPct val="120000"/>
              </a:lnSpc>
              <a:spcBef>
                <a:spcPts val="0"/>
              </a:spcBef>
              <a:buNone/>
            </a:pPr>
            <a:r>
              <a:rPr lang="de-AT" sz="2000" dirty="0">
                <a:solidFill>
                  <a:srgbClr val="92D050"/>
                </a:solidFill>
                <a:latin typeface="+mj-lt"/>
              </a:rPr>
              <a:t>► </a:t>
            </a:r>
            <a:r>
              <a:rPr lang="de-AT" sz="2000" dirty="0">
                <a:latin typeface="+mj-lt"/>
              </a:rPr>
              <a:t>Aktivitäten mit langfristig hohem bis sehr hohem Wert, </a:t>
            </a:r>
          </a:p>
          <a:p>
            <a:pPr marL="0" indent="0">
              <a:lnSpc>
                <a:spcPct val="120000"/>
              </a:lnSpc>
              <a:spcBef>
                <a:spcPts val="0"/>
              </a:spcBef>
              <a:buNone/>
            </a:pPr>
            <a:r>
              <a:rPr lang="de-AT" sz="2000" dirty="0">
                <a:latin typeface="+mj-lt"/>
              </a:rPr>
              <a:t>sog. </a:t>
            </a:r>
            <a:r>
              <a:rPr lang="de-AT" sz="2000" b="1" dirty="0">
                <a:latin typeface="+mj-lt"/>
              </a:rPr>
              <a:t>High Value </a:t>
            </a:r>
            <a:r>
              <a:rPr lang="de-AT" sz="2000" b="1" dirty="0" err="1">
                <a:latin typeface="+mj-lt"/>
              </a:rPr>
              <a:t>Activities</a:t>
            </a:r>
            <a:r>
              <a:rPr lang="de-AT" sz="2000" dirty="0">
                <a:latin typeface="+mj-lt"/>
              </a:rPr>
              <a:t>.</a:t>
            </a:r>
            <a:br>
              <a:rPr lang="de-AT" sz="2000" dirty="0">
                <a:latin typeface="+mj-lt"/>
              </a:rPr>
            </a:br>
            <a:r>
              <a:rPr lang="de-AT" sz="1600" i="1" dirty="0">
                <a:solidFill>
                  <a:schemeClr val="bg1">
                    <a:lumMod val="65000"/>
                  </a:schemeClr>
                </a:solidFill>
                <a:latin typeface="+mj-lt"/>
              </a:rPr>
              <a:t>Beispiel: ein neues Produkt oder ein Buch. Beides mag kurzfristig nicht so viel Wert bringen, </a:t>
            </a:r>
          </a:p>
          <a:p>
            <a:pPr marL="0" indent="0">
              <a:lnSpc>
                <a:spcPct val="120000"/>
              </a:lnSpc>
              <a:spcBef>
                <a:spcPts val="0"/>
              </a:spcBef>
              <a:buNone/>
            </a:pPr>
            <a:r>
              <a:rPr lang="de-AT" sz="1600" i="1" dirty="0">
                <a:solidFill>
                  <a:schemeClr val="bg1">
                    <a:lumMod val="65000"/>
                  </a:schemeClr>
                </a:solidFill>
                <a:latin typeface="+mj-lt"/>
              </a:rPr>
              <a:t>doch mittel- bis langfristig sind solche Dinge Gold wert.</a:t>
            </a:r>
          </a:p>
        </p:txBody>
      </p:sp>
      <p:pic>
        <p:nvPicPr>
          <p:cNvPr id="4" name="Grafik 3">
            <a:extLst>
              <a:ext uri="{FF2B5EF4-FFF2-40B4-BE49-F238E27FC236}">
                <a16:creationId xmlns:a16="http://schemas.microsoft.com/office/drawing/2014/main" id="{A405E406-CA14-DC43-9EA3-1B1F6B2CE5F4}"/>
              </a:ext>
            </a:extLst>
          </p:cNvPr>
          <p:cNvPicPr>
            <a:picLocks noChangeAspect="1"/>
          </p:cNvPicPr>
          <p:nvPr/>
        </p:nvPicPr>
        <p:blipFill>
          <a:blip r:embed="rId3"/>
          <a:stretch>
            <a:fillRect/>
          </a:stretch>
        </p:blipFill>
        <p:spPr>
          <a:xfrm>
            <a:off x="8420986" y="3907319"/>
            <a:ext cx="3771014" cy="2888436"/>
          </a:xfrm>
          <a:prstGeom prst="rect">
            <a:avLst/>
          </a:prstGeom>
        </p:spPr>
      </p:pic>
    </p:spTree>
    <p:extLst>
      <p:ext uri="{BB962C8B-B14F-4D97-AF65-F5344CB8AC3E}">
        <p14:creationId xmlns:p14="http://schemas.microsoft.com/office/powerpoint/2010/main" val="29972118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B2B707-4F30-6A40-BF1E-1440576D0194}"/>
              </a:ext>
            </a:extLst>
          </p:cNvPr>
          <p:cNvSpPr>
            <a:spLocks noGrp="1"/>
          </p:cNvSpPr>
          <p:nvPr>
            <p:ph type="title"/>
          </p:nvPr>
        </p:nvSpPr>
        <p:spPr>
          <a:xfrm>
            <a:off x="646041" y="278525"/>
            <a:ext cx="6702287" cy="613809"/>
          </a:xfrm>
        </p:spPr>
        <p:txBody>
          <a:bodyPr>
            <a:noAutofit/>
          </a:bodyPr>
          <a:lstStyle/>
          <a:p>
            <a:r>
              <a:rPr lang="de-AT" sz="3000" b="1" dirty="0"/>
              <a:t>TERMINE / </a:t>
            </a:r>
            <a:r>
              <a:rPr lang="de-AT" sz="3000" b="1" dirty="0">
                <a:solidFill>
                  <a:srgbClr val="C00000"/>
                </a:solidFill>
              </a:rPr>
              <a:t>Tagesplan</a:t>
            </a:r>
            <a:endParaRPr lang="de-DE" sz="3000" b="1" dirty="0">
              <a:solidFill>
                <a:srgbClr val="C00000"/>
              </a:solidFill>
            </a:endParaRPr>
          </a:p>
        </p:txBody>
      </p:sp>
      <p:pic>
        <p:nvPicPr>
          <p:cNvPr id="4" name="Grafik 3">
            <a:extLst>
              <a:ext uri="{FF2B5EF4-FFF2-40B4-BE49-F238E27FC236}">
                <a16:creationId xmlns:a16="http://schemas.microsoft.com/office/drawing/2014/main" id="{59E43D75-2756-BE4F-B4C4-4A9D44701B54}"/>
              </a:ext>
            </a:extLst>
          </p:cNvPr>
          <p:cNvPicPr>
            <a:picLocks noChangeAspect="1"/>
          </p:cNvPicPr>
          <p:nvPr/>
        </p:nvPicPr>
        <p:blipFill>
          <a:blip r:embed="rId2"/>
          <a:stretch>
            <a:fillRect/>
          </a:stretch>
        </p:blipFill>
        <p:spPr>
          <a:xfrm>
            <a:off x="6471831" y="1902181"/>
            <a:ext cx="5342713" cy="4073317"/>
          </a:xfrm>
          <a:prstGeom prst="rect">
            <a:avLst/>
          </a:prstGeom>
        </p:spPr>
      </p:pic>
      <p:sp>
        <p:nvSpPr>
          <p:cNvPr id="5" name="Abschrägung 4">
            <a:extLst>
              <a:ext uri="{FF2B5EF4-FFF2-40B4-BE49-F238E27FC236}">
                <a16:creationId xmlns:a16="http://schemas.microsoft.com/office/drawing/2014/main" id="{F6247212-7263-5B4C-9CD3-1EAE69549C41}"/>
              </a:ext>
            </a:extLst>
          </p:cNvPr>
          <p:cNvSpPr/>
          <p:nvPr/>
        </p:nvSpPr>
        <p:spPr>
          <a:xfrm>
            <a:off x="8802217" y="1902181"/>
            <a:ext cx="1830342" cy="4040372"/>
          </a:xfrm>
          <a:prstGeom prst="bevel">
            <a:avLst/>
          </a:prstGeom>
          <a:solidFill>
            <a:schemeClr val="accent1">
              <a:alpha val="7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Inhaltsplatzhalter 2">
            <a:extLst>
              <a:ext uri="{FF2B5EF4-FFF2-40B4-BE49-F238E27FC236}">
                <a16:creationId xmlns:a16="http://schemas.microsoft.com/office/drawing/2014/main" id="{95972300-1267-3B42-A997-08F18636B678}"/>
              </a:ext>
            </a:extLst>
          </p:cNvPr>
          <p:cNvSpPr txBox="1">
            <a:spLocks/>
          </p:cNvSpPr>
          <p:nvPr/>
        </p:nvSpPr>
        <p:spPr>
          <a:xfrm>
            <a:off x="646041" y="1902181"/>
            <a:ext cx="5867401" cy="4423144"/>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base">
              <a:lnSpc>
                <a:spcPct val="100000"/>
              </a:lnSpc>
            </a:pPr>
            <a:endParaRPr lang="de-AT" sz="2000" dirty="0">
              <a:latin typeface="+mj-lt"/>
            </a:endParaRPr>
          </a:p>
          <a:p>
            <a:pPr algn="l" fontAlgn="base">
              <a:lnSpc>
                <a:spcPct val="100000"/>
              </a:lnSpc>
            </a:pPr>
            <a:endParaRPr lang="de-AT" sz="2000" dirty="0">
              <a:latin typeface="+mj-lt"/>
            </a:endParaRPr>
          </a:p>
          <a:p>
            <a:pPr algn="l" fontAlgn="base">
              <a:lnSpc>
                <a:spcPct val="150000"/>
              </a:lnSpc>
            </a:pPr>
            <a:r>
              <a:rPr lang="de-AT" sz="2000" dirty="0">
                <a:latin typeface="+mj-lt"/>
              </a:rPr>
              <a:t>Im </a:t>
            </a:r>
            <a:r>
              <a:rPr lang="de-AT" sz="2000" b="1" dirty="0">
                <a:latin typeface="+mj-lt"/>
              </a:rPr>
              <a:t>Tagesplan (Termine)</a:t>
            </a:r>
            <a:r>
              <a:rPr lang="de-AT" sz="2000" dirty="0">
                <a:latin typeface="+mj-lt"/>
              </a:rPr>
              <a:t> vergeben Sie den zu erledigenden Aufgaben einen fixen Zeitrahmen in ihrem Tag.</a:t>
            </a:r>
          </a:p>
          <a:p>
            <a:pPr algn="l" fontAlgn="base">
              <a:lnSpc>
                <a:spcPct val="150000"/>
              </a:lnSpc>
            </a:pPr>
            <a:endParaRPr lang="de-AT" sz="2000" dirty="0">
              <a:latin typeface="+mj-lt"/>
            </a:endParaRPr>
          </a:p>
          <a:p>
            <a:pPr algn="l" fontAlgn="base">
              <a:lnSpc>
                <a:spcPct val="150000"/>
              </a:lnSpc>
            </a:pPr>
            <a:r>
              <a:rPr lang="de-AT" sz="2000" dirty="0">
                <a:latin typeface="+mj-lt"/>
              </a:rPr>
              <a:t>Den Tagesplan aktualisieren Sie jeden Abend für den jeweils voranstehenden Tag.</a:t>
            </a:r>
            <a:endParaRPr lang="de-DE" sz="2000" dirty="0">
              <a:solidFill>
                <a:schemeClr val="accent1">
                  <a:lumMod val="75000"/>
                </a:schemeClr>
              </a:solidFill>
              <a:latin typeface="+mj-lt"/>
            </a:endParaRPr>
          </a:p>
        </p:txBody>
      </p:sp>
    </p:spTree>
    <p:extLst>
      <p:ext uri="{BB962C8B-B14F-4D97-AF65-F5344CB8AC3E}">
        <p14:creationId xmlns:p14="http://schemas.microsoft.com/office/powerpoint/2010/main" val="20577129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B2B707-4F30-6A40-BF1E-1440576D0194}"/>
              </a:ext>
            </a:extLst>
          </p:cNvPr>
          <p:cNvSpPr>
            <a:spLocks noGrp="1"/>
          </p:cNvSpPr>
          <p:nvPr>
            <p:ph type="title"/>
          </p:nvPr>
        </p:nvSpPr>
        <p:spPr>
          <a:xfrm>
            <a:off x="543073" y="236074"/>
            <a:ext cx="6702287" cy="613809"/>
          </a:xfrm>
        </p:spPr>
        <p:txBody>
          <a:bodyPr>
            <a:noAutofit/>
          </a:bodyPr>
          <a:lstStyle/>
          <a:p>
            <a:r>
              <a:rPr lang="de-AT" sz="3000" dirty="0"/>
              <a:t>ALPEN Methode für Tagesplan</a:t>
            </a:r>
            <a:endParaRPr lang="de-DE" sz="3000" dirty="0"/>
          </a:p>
        </p:txBody>
      </p:sp>
      <p:sp>
        <p:nvSpPr>
          <p:cNvPr id="3" name="Inhaltsplatzhalter 2">
            <a:extLst>
              <a:ext uri="{FF2B5EF4-FFF2-40B4-BE49-F238E27FC236}">
                <a16:creationId xmlns:a16="http://schemas.microsoft.com/office/drawing/2014/main" id="{DF08EA6B-06C3-E840-B804-6B83A37B1034}"/>
              </a:ext>
            </a:extLst>
          </p:cNvPr>
          <p:cNvSpPr>
            <a:spLocks noGrp="1"/>
          </p:cNvSpPr>
          <p:nvPr>
            <p:ph idx="1"/>
          </p:nvPr>
        </p:nvSpPr>
        <p:spPr>
          <a:xfrm>
            <a:off x="543072" y="1661823"/>
            <a:ext cx="11429187" cy="4960102"/>
          </a:xfrm>
        </p:spPr>
        <p:txBody>
          <a:bodyPr anchor="t">
            <a:noAutofit/>
          </a:bodyPr>
          <a:lstStyle/>
          <a:p>
            <a:pPr marL="0" indent="0" fontAlgn="base">
              <a:lnSpc>
                <a:spcPct val="200000"/>
              </a:lnSpc>
              <a:buNone/>
            </a:pPr>
            <a:r>
              <a:rPr lang="de-AT" sz="2000" b="1" dirty="0">
                <a:latin typeface="+mj-lt"/>
              </a:rPr>
              <a:t>A –</a:t>
            </a:r>
            <a:r>
              <a:rPr lang="de-AT" sz="2000" dirty="0">
                <a:latin typeface="+mj-lt"/>
              </a:rPr>
              <a:t> </a:t>
            </a:r>
            <a:r>
              <a:rPr lang="de-AT" sz="2000" b="1" dirty="0">
                <a:latin typeface="+mj-lt"/>
              </a:rPr>
              <a:t>Aufgabe</a:t>
            </a:r>
            <a:r>
              <a:rPr lang="de-AT" sz="2000" dirty="0">
                <a:latin typeface="+mj-lt"/>
              </a:rPr>
              <a:t> notieren – Schreiben Sie die Aufgaben, Aktivitäten und Termine auf</a:t>
            </a:r>
          </a:p>
          <a:p>
            <a:pPr marL="0" indent="0" fontAlgn="base">
              <a:lnSpc>
                <a:spcPct val="200000"/>
              </a:lnSpc>
              <a:buNone/>
            </a:pPr>
            <a:r>
              <a:rPr lang="de-AT" sz="2000" b="1" dirty="0">
                <a:latin typeface="+mj-lt"/>
              </a:rPr>
              <a:t>L –</a:t>
            </a:r>
            <a:r>
              <a:rPr lang="de-AT" sz="2000" dirty="0">
                <a:latin typeface="+mj-lt"/>
              </a:rPr>
              <a:t> </a:t>
            </a:r>
            <a:r>
              <a:rPr lang="de-AT" sz="2000" b="1" dirty="0">
                <a:latin typeface="+mj-lt"/>
              </a:rPr>
              <a:t>Länge</a:t>
            </a:r>
            <a:r>
              <a:rPr lang="de-AT" sz="2000" dirty="0">
                <a:latin typeface="+mj-lt"/>
              </a:rPr>
              <a:t> der Aufgabenerledigung auflisten beziehungsweise Zeitbedarf der Aufgaben realistisch schätzen</a:t>
            </a:r>
          </a:p>
          <a:p>
            <a:pPr marL="0" indent="0" fontAlgn="base">
              <a:lnSpc>
                <a:spcPct val="200000"/>
              </a:lnSpc>
              <a:buNone/>
            </a:pPr>
            <a:r>
              <a:rPr lang="de-AT" sz="2000" b="1" dirty="0">
                <a:latin typeface="+mj-lt"/>
              </a:rPr>
              <a:t>P –</a:t>
            </a:r>
            <a:r>
              <a:rPr lang="de-AT" sz="2000" dirty="0">
                <a:latin typeface="+mj-lt"/>
              </a:rPr>
              <a:t> </a:t>
            </a:r>
            <a:r>
              <a:rPr lang="de-AT" sz="2000" b="1" dirty="0">
                <a:latin typeface="+mj-lt"/>
              </a:rPr>
              <a:t>Pufferzeiten</a:t>
            </a:r>
            <a:r>
              <a:rPr lang="de-AT" sz="2000" dirty="0">
                <a:latin typeface="+mj-lt"/>
              </a:rPr>
              <a:t> reservieren für unvorhergesehene, dringliche Aufgaben oder Probleme (60/40 Regel)</a:t>
            </a:r>
          </a:p>
          <a:p>
            <a:pPr marL="0" indent="0" fontAlgn="base">
              <a:lnSpc>
                <a:spcPct val="200000"/>
              </a:lnSpc>
              <a:buNone/>
            </a:pPr>
            <a:r>
              <a:rPr lang="de-AT" sz="2000" b="1" dirty="0">
                <a:latin typeface="+mj-lt"/>
              </a:rPr>
              <a:t>E –</a:t>
            </a:r>
            <a:r>
              <a:rPr lang="de-AT" sz="2000" dirty="0">
                <a:latin typeface="+mj-lt"/>
              </a:rPr>
              <a:t> </a:t>
            </a:r>
            <a:r>
              <a:rPr lang="de-AT" sz="2000" b="1" dirty="0">
                <a:latin typeface="+mj-lt"/>
              </a:rPr>
              <a:t>Entscheidungen</a:t>
            </a:r>
            <a:r>
              <a:rPr lang="de-AT" sz="2000" dirty="0">
                <a:latin typeface="+mj-lt"/>
              </a:rPr>
              <a:t> treffen über die Reihenfolge der Aufgaben, und Prioritäten setzen </a:t>
            </a:r>
          </a:p>
          <a:p>
            <a:pPr marL="0" indent="0" fontAlgn="base">
              <a:lnSpc>
                <a:spcPct val="200000"/>
              </a:lnSpc>
              <a:buNone/>
            </a:pPr>
            <a:r>
              <a:rPr lang="de-AT" sz="2000" b="1" dirty="0">
                <a:latin typeface="+mj-lt"/>
              </a:rPr>
              <a:t>N – Nachkontrolle</a:t>
            </a:r>
            <a:r>
              <a:rPr lang="de-AT" sz="2000" dirty="0">
                <a:latin typeface="+mj-lt"/>
              </a:rPr>
              <a:t>  – am Abend des Tages Ergebnisse kontrollieren und unerledigte Aufgaben auf den folgenden Tag übertragen</a:t>
            </a:r>
          </a:p>
          <a:p>
            <a:pPr marL="0" indent="0" fontAlgn="base">
              <a:lnSpc>
                <a:spcPct val="200000"/>
              </a:lnSpc>
              <a:buNone/>
            </a:pPr>
            <a:endParaRPr lang="de-AT" sz="1000" dirty="0">
              <a:latin typeface="+mj-lt"/>
            </a:endParaRPr>
          </a:p>
        </p:txBody>
      </p:sp>
    </p:spTree>
    <p:extLst>
      <p:ext uri="{BB962C8B-B14F-4D97-AF65-F5344CB8AC3E}">
        <p14:creationId xmlns:p14="http://schemas.microsoft.com/office/powerpoint/2010/main" val="2814251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F5D4C4D5-BF68-AA4B-8635-D6792372F40D}"/>
              </a:ext>
            </a:extLst>
          </p:cNvPr>
          <p:cNvPicPr>
            <a:picLocks noChangeAspect="1"/>
          </p:cNvPicPr>
          <p:nvPr/>
        </p:nvPicPr>
        <p:blipFill rotWithShape="1">
          <a:blip r:embed="rId2">
            <a:alphaModFix amt="20000"/>
          </a:blip>
          <a:srcRect r="30957"/>
          <a:stretch/>
        </p:blipFill>
        <p:spPr>
          <a:xfrm>
            <a:off x="5010972" y="1"/>
            <a:ext cx="7181028" cy="6858000"/>
          </a:xfrm>
          <a:prstGeom prst="rect">
            <a:avLst/>
          </a:prstGeom>
        </p:spPr>
      </p:pic>
      <p:pic>
        <p:nvPicPr>
          <p:cNvPr id="52" name="Picture 51">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extLst>
              <a:ext uri="{28A0092B-C50C-407E-A947-70E740481C1C}">
                <a14:useLocalDpi xmlns:a14="http://schemas.microsoft.com/office/drawing/2010/main"/>
              </a:ext>
            </a:extLst>
          </a:blip>
          <a:stretch>
            <a:fillRect/>
          </a:stretch>
        </p:blipFill>
        <p:spPr>
          <a:xfrm flipH="1" flipV="1">
            <a:off x="0" y="0"/>
            <a:ext cx="12192000" cy="6858000"/>
          </a:xfrm>
          <a:prstGeom prst="rect">
            <a:avLst/>
          </a:prstGeom>
        </p:spPr>
      </p:pic>
      <p:sp>
        <p:nvSpPr>
          <p:cNvPr id="2" name="Titel 1">
            <a:extLst>
              <a:ext uri="{FF2B5EF4-FFF2-40B4-BE49-F238E27FC236}">
                <a16:creationId xmlns:a16="http://schemas.microsoft.com/office/drawing/2014/main" id="{1CB2B707-4F30-6A40-BF1E-1440576D0194}"/>
              </a:ext>
            </a:extLst>
          </p:cNvPr>
          <p:cNvSpPr>
            <a:spLocks noGrp="1"/>
          </p:cNvSpPr>
          <p:nvPr>
            <p:ph type="title"/>
          </p:nvPr>
        </p:nvSpPr>
        <p:spPr>
          <a:xfrm>
            <a:off x="804998" y="418273"/>
            <a:ext cx="5545002" cy="800928"/>
          </a:xfrm>
        </p:spPr>
        <p:txBody>
          <a:bodyPr>
            <a:noAutofit/>
          </a:bodyPr>
          <a:lstStyle/>
          <a:p>
            <a:pPr>
              <a:lnSpc>
                <a:spcPct val="100000"/>
              </a:lnSpc>
            </a:pPr>
            <a:r>
              <a:rPr lang="de-DE" sz="3200" dirty="0">
                <a:solidFill>
                  <a:srgbClr val="000000"/>
                </a:solidFill>
              </a:rPr>
              <a:t>Prioritäten-Prinzip</a:t>
            </a:r>
          </a:p>
        </p:txBody>
      </p:sp>
      <p:sp>
        <p:nvSpPr>
          <p:cNvPr id="3" name="Inhaltsplatzhalter 2">
            <a:extLst>
              <a:ext uri="{FF2B5EF4-FFF2-40B4-BE49-F238E27FC236}">
                <a16:creationId xmlns:a16="http://schemas.microsoft.com/office/drawing/2014/main" id="{DF08EA6B-06C3-E840-B804-6B83A37B1034}"/>
              </a:ext>
            </a:extLst>
          </p:cNvPr>
          <p:cNvSpPr>
            <a:spLocks noGrp="1"/>
          </p:cNvSpPr>
          <p:nvPr>
            <p:ph idx="1"/>
          </p:nvPr>
        </p:nvSpPr>
        <p:spPr>
          <a:xfrm>
            <a:off x="804999" y="1219201"/>
            <a:ext cx="5545001" cy="5220526"/>
          </a:xfrm>
        </p:spPr>
        <p:txBody>
          <a:bodyPr anchor="t">
            <a:noAutofit/>
          </a:bodyPr>
          <a:lstStyle/>
          <a:p>
            <a:pPr>
              <a:lnSpc>
                <a:spcPct val="200000"/>
              </a:lnSpc>
            </a:pPr>
            <a:r>
              <a:rPr lang="de-AT" sz="2000" dirty="0">
                <a:latin typeface="+mj-lt"/>
              </a:rPr>
              <a:t>Aufgaben für den kommenden Tag aufschreiben</a:t>
            </a:r>
          </a:p>
          <a:p>
            <a:pPr>
              <a:lnSpc>
                <a:spcPct val="200000"/>
              </a:lnSpc>
            </a:pPr>
            <a:r>
              <a:rPr lang="de-AT" sz="2000" dirty="0">
                <a:latin typeface="+mj-lt"/>
              </a:rPr>
              <a:t>Nach Priorität sortieren</a:t>
            </a:r>
          </a:p>
          <a:p>
            <a:pPr>
              <a:lnSpc>
                <a:spcPct val="200000"/>
              </a:lnSpc>
            </a:pPr>
            <a:r>
              <a:rPr lang="de-AT" sz="2000" dirty="0">
                <a:latin typeface="+mj-lt"/>
              </a:rPr>
              <a:t>Am nächsten Tag mit der wichtigsten Aufgabe beginnen</a:t>
            </a:r>
          </a:p>
          <a:p>
            <a:pPr>
              <a:lnSpc>
                <a:spcPct val="200000"/>
              </a:lnSpc>
            </a:pPr>
            <a:r>
              <a:rPr lang="de-AT" sz="2000" dirty="0">
                <a:latin typeface="+mj-lt"/>
              </a:rPr>
              <a:t>Ist sie erledigt, Prioritäten überprüfen</a:t>
            </a:r>
          </a:p>
          <a:p>
            <a:pPr>
              <a:lnSpc>
                <a:spcPct val="200000"/>
              </a:lnSpc>
            </a:pPr>
            <a:r>
              <a:rPr lang="de-AT" sz="2000" dirty="0">
                <a:latin typeface="+mj-lt"/>
              </a:rPr>
              <a:t>Mit der neuen wichtigsten Aufgabe weiterarbeiten</a:t>
            </a:r>
          </a:p>
          <a:p>
            <a:pPr>
              <a:lnSpc>
                <a:spcPct val="200000"/>
              </a:lnSpc>
            </a:pPr>
            <a:r>
              <a:rPr lang="de-AT" sz="2000" dirty="0">
                <a:latin typeface="+mj-lt"/>
              </a:rPr>
              <a:t>Prozess wiederholen bis die Liste abgearbeitet ist</a:t>
            </a:r>
          </a:p>
        </p:txBody>
      </p:sp>
      <p:sp>
        <p:nvSpPr>
          <p:cNvPr id="6" name="Inhaltsplatzhalter 2">
            <a:extLst>
              <a:ext uri="{FF2B5EF4-FFF2-40B4-BE49-F238E27FC236}">
                <a16:creationId xmlns:a16="http://schemas.microsoft.com/office/drawing/2014/main" id="{21848902-848F-3D41-A23F-DB125024CF4A}"/>
              </a:ext>
            </a:extLst>
          </p:cNvPr>
          <p:cNvSpPr txBox="1">
            <a:spLocks/>
          </p:cNvSpPr>
          <p:nvPr/>
        </p:nvSpPr>
        <p:spPr>
          <a:xfrm>
            <a:off x="7507704" y="2069433"/>
            <a:ext cx="4411579" cy="298383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de-AT" sz="2400" b="1" dirty="0">
                <a:solidFill>
                  <a:schemeClr val="accent1">
                    <a:lumMod val="75000"/>
                  </a:schemeClr>
                </a:solidFill>
                <a:latin typeface="+mj-lt"/>
              </a:rPr>
              <a:t>Es geht darum, </a:t>
            </a:r>
          </a:p>
          <a:p>
            <a:pPr marL="0" indent="0" algn="ctr">
              <a:lnSpc>
                <a:spcPct val="150000"/>
              </a:lnSpc>
              <a:buFont typeface="Arial" panose="020B0604020202020204" pitchFamily="34" charset="0"/>
              <a:buNone/>
            </a:pPr>
            <a:r>
              <a:rPr lang="de-AT" sz="2400" b="1" dirty="0">
                <a:solidFill>
                  <a:schemeClr val="accent1">
                    <a:lumMod val="75000"/>
                  </a:schemeClr>
                </a:solidFill>
                <a:latin typeface="+mj-lt"/>
              </a:rPr>
              <a:t>konsequent und immer wieder bewusst zu schauen, </a:t>
            </a:r>
          </a:p>
          <a:p>
            <a:pPr marL="0" indent="0" algn="ctr">
              <a:lnSpc>
                <a:spcPct val="150000"/>
              </a:lnSpc>
              <a:buFont typeface="Arial" panose="020B0604020202020204" pitchFamily="34" charset="0"/>
              <a:buNone/>
            </a:pPr>
            <a:r>
              <a:rPr lang="de-AT" sz="2400" b="1" dirty="0">
                <a:solidFill>
                  <a:schemeClr val="accent1">
                    <a:lumMod val="75000"/>
                  </a:schemeClr>
                </a:solidFill>
                <a:latin typeface="+mj-lt"/>
              </a:rPr>
              <a:t>was ansteht und Priorität hat.</a:t>
            </a:r>
          </a:p>
        </p:txBody>
      </p:sp>
    </p:spTree>
    <p:extLst>
      <p:ext uri="{BB962C8B-B14F-4D97-AF65-F5344CB8AC3E}">
        <p14:creationId xmlns:p14="http://schemas.microsoft.com/office/powerpoint/2010/main" val="7092487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277F342E-0C6D-3B43-BADE-C6ECCDB51A02}"/>
              </a:ext>
            </a:extLst>
          </p:cNvPr>
          <p:cNvPicPr>
            <a:picLocks noChangeAspect="1"/>
          </p:cNvPicPr>
          <p:nvPr/>
        </p:nvPicPr>
        <p:blipFill rotWithShape="1">
          <a:blip r:embed="rId2"/>
          <a:srcRect r="17295"/>
          <a:stretch/>
        </p:blipFill>
        <p:spPr>
          <a:xfrm>
            <a:off x="3684125" y="0"/>
            <a:ext cx="8507875" cy="6858000"/>
          </a:xfrm>
          <a:prstGeom prst="rect">
            <a:avLst/>
          </a:prstGeom>
        </p:spPr>
      </p:pic>
      <p:pic>
        <p:nvPicPr>
          <p:cNvPr id="19" name="Picture 18">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extLst>
              <a:ext uri="{28A0092B-C50C-407E-A947-70E740481C1C}">
                <a14:useLocalDpi xmlns:a14="http://schemas.microsoft.com/office/drawing/2010/main"/>
              </a:ext>
            </a:extLst>
          </a:blip>
          <a:stretch>
            <a:fillRect/>
          </a:stretch>
        </p:blipFill>
        <p:spPr>
          <a:xfrm flipH="1" flipV="1">
            <a:off x="0" y="0"/>
            <a:ext cx="12192000" cy="6858000"/>
          </a:xfrm>
          <a:prstGeom prst="rect">
            <a:avLst/>
          </a:prstGeom>
        </p:spPr>
      </p:pic>
      <p:sp>
        <p:nvSpPr>
          <p:cNvPr id="2" name="Titel 1">
            <a:extLst>
              <a:ext uri="{FF2B5EF4-FFF2-40B4-BE49-F238E27FC236}">
                <a16:creationId xmlns:a16="http://schemas.microsoft.com/office/drawing/2014/main" id="{1CB2B707-4F30-6A40-BF1E-1440576D0194}"/>
              </a:ext>
            </a:extLst>
          </p:cNvPr>
          <p:cNvSpPr>
            <a:spLocks noGrp="1"/>
          </p:cNvSpPr>
          <p:nvPr>
            <p:ph type="title"/>
          </p:nvPr>
        </p:nvSpPr>
        <p:spPr>
          <a:xfrm>
            <a:off x="228600" y="329147"/>
            <a:ext cx="6554038" cy="806317"/>
          </a:xfrm>
        </p:spPr>
        <p:txBody>
          <a:bodyPr>
            <a:noAutofit/>
          </a:bodyPr>
          <a:lstStyle/>
          <a:p>
            <a:pPr>
              <a:spcBef>
                <a:spcPts val="0"/>
              </a:spcBef>
              <a:spcAft>
                <a:spcPts val="600"/>
              </a:spcAft>
            </a:pPr>
            <a:r>
              <a:rPr lang="de-DE" sz="2800" dirty="0">
                <a:solidFill>
                  <a:srgbClr val="000000"/>
                </a:solidFill>
              </a:rPr>
              <a:t>Erfolgskontrolle / Tages-</a:t>
            </a:r>
            <a:r>
              <a:rPr lang="de-DE" sz="2800" dirty="0" err="1">
                <a:solidFill>
                  <a:srgbClr val="000000"/>
                </a:solidFill>
              </a:rPr>
              <a:t>To</a:t>
            </a:r>
            <a:r>
              <a:rPr lang="de-DE" sz="2800" dirty="0">
                <a:solidFill>
                  <a:srgbClr val="000000"/>
                </a:solidFill>
              </a:rPr>
              <a:t> </a:t>
            </a:r>
            <a:r>
              <a:rPr lang="de-DE" sz="2800" dirty="0" err="1">
                <a:solidFill>
                  <a:srgbClr val="000000"/>
                </a:solidFill>
              </a:rPr>
              <a:t>Do‘s</a:t>
            </a:r>
            <a:endParaRPr lang="de-DE" sz="2800" dirty="0">
              <a:solidFill>
                <a:srgbClr val="000000"/>
              </a:solidFill>
            </a:endParaRPr>
          </a:p>
        </p:txBody>
      </p:sp>
      <p:sp>
        <p:nvSpPr>
          <p:cNvPr id="3" name="Inhaltsplatzhalter 2">
            <a:extLst>
              <a:ext uri="{FF2B5EF4-FFF2-40B4-BE49-F238E27FC236}">
                <a16:creationId xmlns:a16="http://schemas.microsoft.com/office/drawing/2014/main" id="{DF08EA6B-06C3-E840-B804-6B83A37B1034}"/>
              </a:ext>
            </a:extLst>
          </p:cNvPr>
          <p:cNvSpPr>
            <a:spLocks noGrp="1"/>
          </p:cNvSpPr>
          <p:nvPr>
            <p:ph idx="1"/>
          </p:nvPr>
        </p:nvSpPr>
        <p:spPr>
          <a:xfrm>
            <a:off x="228600" y="1464612"/>
            <a:ext cx="5626100" cy="5224946"/>
          </a:xfrm>
        </p:spPr>
        <p:txBody>
          <a:bodyPr anchor="t">
            <a:noAutofit/>
          </a:bodyPr>
          <a:lstStyle/>
          <a:p>
            <a:pPr marL="0" indent="0" fontAlgn="base">
              <a:lnSpc>
                <a:spcPct val="150000"/>
              </a:lnSpc>
              <a:buNone/>
            </a:pPr>
            <a:r>
              <a:rPr lang="de-AT" sz="2000" dirty="0">
                <a:latin typeface="+mj-lt"/>
              </a:rPr>
              <a:t>An Ende des Tages nehmen Sie sich 15 Minuten Zeit um eine Tages-Erfolgskontrolle zu machen </a:t>
            </a:r>
          </a:p>
          <a:p>
            <a:pPr marL="0" indent="0" fontAlgn="base">
              <a:lnSpc>
                <a:spcPct val="150000"/>
              </a:lnSpc>
              <a:buNone/>
            </a:pPr>
            <a:r>
              <a:rPr lang="de-AT" sz="2000" dirty="0">
                <a:latin typeface="+mj-lt"/>
              </a:rPr>
              <a:t>und sich mit Abhaken zu belohnen.</a:t>
            </a:r>
          </a:p>
          <a:p>
            <a:pPr marL="0" indent="0" fontAlgn="base">
              <a:lnSpc>
                <a:spcPct val="150000"/>
              </a:lnSpc>
              <a:buNone/>
            </a:pPr>
            <a:r>
              <a:rPr lang="de-AT" sz="2000" dirty="0">
                <a:latin typeface="+mj-lt"/>
              </a:rPr>
              <a:t>Erstellen Sie einen neuen Tagesplan </a:t>
            </a:r>
          </a:p>
          <a:p>
            <a:pPr marL="0" indent="0" fontAlgn="base">
              <a:lnSpc>
                <a:spcPct val="150000"/>
              </a:lnSpc>
              <a:buNone/>
            </a:pPr>
            <a:r>
              <a:rPr lang="de-AT" sz="2000" dirty="0">
                <a:latin typeface="+mj-lt"/>
              </a:rPr>
              <a:t>für den kommenden Tag, </a:t>
            </a:r>
          </a:p>
          <a:p>
            <a:pPr marL="0" indent="0" fontAlgn="base">
              <a:lnSpc>
                <a:spcPct val="150000"/>
              </a:lnSpc>
              <a:buNone/>
            </a:pPr>
            <a:r>
              <a:rPr lang="de-AT" sz="2000" dirty="0">
                <a:latin typeface="+mj-lt"/>
              </a:rPr>
              <a:t>den Sie dann „nur“ abarbeiten müssen.</a:t>
            </a:r>
            <a:endParaRPr lang="de-AT" sz="1800" dirty="0">
              <a:solidFill>
                <a:srgbClr val="C00000"/>
              </a:solidFill>
              <a:latin typeface="Apple Chancery" panose="03020702040506060504" pitchFamily="66" charset="-79"/>
              <a:cs typeface="Apple Chancery" panose="03020702040506060504" pitchFamily="66" charset="-79"/>
            </a:endParaRPr>
          </a:p>
          <a:p>
            <a:pPr marL="0" indent="0" fontAlgn="base">
              <a:lnSpc>
                <a:spcPct val="150000"/>
              </a:lnSpc>
              <a:buNone/>
            </a:pPr>
            <a:endParaRPr lang="de-AT" sz="1800" dirty="0">
              <a:solidFill>
                <a:srgbClr val="C00000"/>
              </a:solidFill>
              <a:latin typeface="Apple Chancery" panose="03020702040506060504" pitchFamily="66" charset="-79"/>
              <a:cs typeface="Apple Chancery" panose="03020702040506060504" pitchFamily="66" charset="-79"/>
            </a:endParaRPr>
          </a:p>
          <a:p>
            <a:pPr marL="0" indent="0" fontAlgn="base">
              <a:lnSpc>
                <a:spcPct val="150000"/>
              </a:lnSpc>
              <a:buNone/>
            </a:pPr>
            <a:r>
              <a:rPr lang="de-AT" sz="2400" b="1" dirty="0">
                <a:solidFill>
                  <a:schemeClr val="accent1">
                    <a:lumMod val="75000"/>
                  </a:schemeClr>
                </a:solidFill>
                <a:latin typeface="+mj-lt"/>
                <a:cs typeface="Apple Chancery" panose="03020702040506060504" pitchFamily="66" charset="-79"/>
              </a:rPr>
              <a:t>Ein erfolgreicher Tagesabschluß </a:t>
            </a:r>
          </a:p>
          <a:p>
            <a:pPr marL="0" indent="0" fontAlgn="base">
              <a:lnSpc>
                <a:spcPct val="150000"/>
              </a:lnSpc>
              <a:buNone/>
            </a:pPr>
            <a:r>
              <a:rPr lang="de-AT" sz="2400" b="1" dirty="0">
                <a:solidFill>
                  <a:schemeClr val="accent1">
                    <a:lumMod val="75000"/>
                  </a:schemeClr>
                </a:solidFill>
                <a:latin typeface="+mj-lt"/>
                <a:cs typeface="Apple Chancery" panose="03020702040506060504" pitchFamily="66" charset="-79"/>
              </a:rPr>
              <a:t>und guter Plan für den kommenden Tag</a:t>
            </a:r>
          </a:p>
        </p:txBody>
      </p:sp>
    </p:spTree>
    <p:extLst>
      <p:ext uri="{BB962C8B-B14F-4D97-AF65-F5344CB8AC3E}">
        <p14:creationId xmlns:p14="http://schemas.microsoft.com/office/powerpoint/2010/main" val="30979178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2" name="Picture 51">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email">
            <a:extLst>
              <a:ext uri="{28A0092B-C50C-407E-A947-70E740481C1C}">
                <a14:useLocalDpi xmlns:a14="http://schemas.microsoft.com/office/drawing/2010/main"/>
              </a:ext>
            </a:extLst>
          </a:blip>
          <a:stretch>
            <a:fillRect/>
          </a:stretch>
        </p:blipFill>
        <p:spPr>
          <a:xfrm flipH="1" flipV="1">
            <a:off x="0" y="0"/>
            <a:ext cx="12192000" cy="6858000"/>
          </a:xfrm>
          <a:prstGeom prst="rect">
            <a:avLst/>
          </a:prstGeom>
        </p:spPr>
      </p:pic>
      <p:sp>
        <p:nvSpPr>
          <p:cNvPr id="2" name="Titel 1">
            <a:extLst>
              <a:ext uri="{FF2B5EF4-FFF2-40B4-BE49-F238E27FC236}">
                <a16:creationId xmlns:a16="http://schemas.microsoft.com/office/drawing/2014/main" id="{1CB2B707-4F30-6A40-BF1E-1440576D0194}"/>
              </a:ext>
            </a:extLst>
          </p:cNvPr>
          <p:cNvSpPr>
            <a:spLocks noGrp="1"/>
          </p:cNvSpPr>
          <p:nvPr>
            <p:ph type="title"/>
          </p:nvPr>
        </p:nvSpPr>
        <p:spPr>
          <a:xfrm>
            <a:off x="804998" y="418273"/>
            <a:ext cx="5545002" cy="800928"/>
          </a:xfrm>
        </p:spPr>
        <p:txBody>
          <a:bodyPr>
            <a:noAutofit/>
          </a:bodyPr>
          <a:lstStyle/>
          <a:p>
            <a:pPr>
              <a:lnSpc>
                <a:spcPct val="100000"/>
              </a:lnSpc>
            </a:pPr>
            <a:r>
              <a:rPr lang="de-DE" sz="3200" dirty="0">
                <a:solidFill>
                  <a:srgbClr val="000000"/>
                </a:solidFill>
              </a:rPr>
              <a:t>Die                        Methode</a:t>
            </a:r>
          </a:p>
        </p:txBody>
      </p:sp>
      <p:sp>
        <p:nvSpPr>
          <p:cNvPr id="3" name="Inhaltsplatzhalter 2">
            <a:extLst>
              <a:ext uri="{FF2B5EF4-FFF2-40B4-BE49-F238E27FC236}">
                <a16:creationId xmlns:a16="http://schemas.microsoft.com/office/drawing/2014/main" id="{DF08EA6B-06C3-E840-B804-6B83A37B1034}"/>
              </a:ext>
            </a:extLst>
          </p:cNvPr>
          <p:cNvSpPr>
            <a:spLocks noGrp="1"/>
          </p:cNvSpPr>
          <p:nvPr>
            <p:ph idx="1"/>
          </p:nvPr>
        </p:nvSpPr>
        <p:spPr>
          <a:xfrm>
            <a:off x="804997" y="1637474"/>
            <a:ext cx="10996478" cy="4802253"/>
          </a:xfrm>
        </p:spPr>
        <p:txBody>
          <a:bodyPr anchor="t">
            <a:noAutofit/>
          </a:bodyPr>
          <a:lstStyle/>
          <a:p>
            <a:pPr marL="0" indent="0" fontAlgn="base">
              <a:lnSpc>
                <a:spcPct val="120000"/>
              </a:lnSpc>
              <a:buNone/>
            </a:pPr>
            <a:r>
              <a:rPr lang="de-AT" sz="2000" dirty="0">
                <a:latin typeface="+mj-lt"/>
              </a:rPr>
              <a:t>Methode, um Entscheidungen zu treffen. Stellen Sie sich bei der Entscheidungsfindung folgende Frage: </a:t>
            </a:r>
          </a:p>
          <a:p>
            <a:pPr marL="0" indent="0">
              <a:lnSpc>
                <a:spcPct val="120000"/>
              </a:lnSpc>
              <a:buNone/>
            </a:pPr>
            <a:r>
              <a:rPr lang="de-AT" sz="2000" b="1" dirty="0">
                <a:solidFill>
                  <a:srgbClr val="C00000"/>
                </a:solidFill>
                <a:latin typeface="+mj-lt"/>
              </a:rPr>
              <a:t>Was sind die Konsequenzen meiner Entscheidung In 10 Minuten? / In 10 Monaten? / In 10 Jahren?</a:t>
            </a:r>
            <a:endParaRPr lang="de-AT" sz="2000" dirty="0">
              <a:solidFill>
                <a:srgbClr val="C00000"/>
              </a:solidFill>
              <a:latin typeface="+mj-lt"/>
            </a:endParaRPr>
          </a:p>
          <a:p>
            <a:pPr>
              <a:lnSpc>
                <a:spcPct val="120000"/>
              </a:lnSpc>
              <a:buFontTx/>
              <a:buChar char="-"/>
            </a:pPr>
            <a:r>
              <a:rPr lang="de-AT" sz="2000" dirty="0">
                <a:latin typeface="+mj-lt"/>
              </a:rPr>
              <a:t>Distanz zur Entscheidung zu bekommen</a:t>
            </a:r>
          </a:p>
          <a:p>
            <a:pPr>
              <a:lnSpc>
                <a:spcPct val="120000"/>
              </a:lnSpc>
              <a:buFontTx/>
              <a:buChar char="-"/>
            </a:pPr>
            <a:r>
              <a:rPr lang="de-AT" sz="2000" dirty="0">
                <a:latin typeface="+mj-lt"/>
              </a:rPr>
              <a:t>Entscheidung auf einer Meta-Ebene zu betrachten</a:t>
            </a:r>
          </a:p>
          <a:p>
            <a:pPr>
              <a:lnSpc>
                <a:spcPct val="120000"/>
              </a:lnSpc>
              <a:buFontTx/>
              <a:buChar char="-"/>
            </a:pPr>
            <a:r>
              <a:rPr lang="de-AT" sz="2000" dirty="0">
                <a:latin typeface="+mj-lt"/>
              </a:rPr>
              <a:t>Aufgaben reduzieren, die vielleicht in 10 Minuten etwas bringen, aber danach die Wirkung verpufft ist</a:t>
            </a:r>
            <a:endParaRPr lang="de-AT" sz="2000" dirty="0">
              <a:solidFill>
                <a:schemeClr val="tx1">
                  <a:lumMod val="50000"/>
                  <a:lumOff val="50000"/>
                </a:schemeClr>
              </a:solidFill>
              <a:latin typeface="+mj-lt"/>
            </a:endParaRPr>
          </a:p>
          <a:p>
            <a:pPr marL="0" indent="0">
              <a:lnSpc>
                <a:spcPct val="120000"/>
              </a:lnSpc>
              <a:buNone/>
            </a:pPr>
            <a:r>
              <a:rPr lang="de-AT" sz="2000" dirty="0">
                <a:solidFill>
                  <a:schemeClr val="tx1">
                    <a:lumMod val="50000"/>
                    <a:lumOff val="50000"/>
                  </a:schemeClr>
                </a:solidFill>
                <a:latin typeface="+mj-lt"/>
              </a:rPr>
              <a:t>Beispiel: ziellos im Internet surfen. </a:t>
            </a:r>
          </a:p>
          <a:p>
            <a:pPr marL="0" indent="0">
              <a:lnSpc>
                <a:spcPct val="120000"/>
              </a:lnSpc>
              <a:buNone/>
            </a:pPr>
            <a:endParaRPr lang="de-AT" sz="1600" b="1" dirty="0">
              <a:solidFill>
                <a:schemeClr val="accent1">
                  <a:lumMod val="75000"/>
                </a:schemeClr>
              </a:solidFill>
              <a:latin typeface="+mj-lt"/>
            </a:endParaRPr>
          </a:p>
          <a:p>
            <a:pPr marL="0" indent="0">
              <a:lnSpc>
                <a:spcPct val="120000"/>
              </a:lnSpc>
              <a:buNone/>
            </a:pPr>
            <a:r>
              <a:rPr lang="de-AT" sz="2400" b="1" dirty="0">
                <a:solidFill>
                  <a:schemeClr val="accent1">
                    <a:lumMod val="75000"/>
                  </a:schemeClr>
                </a:solidFill>
                <a:latin typeface="+mj-lt"/>
              </a:rPr>
              <a:t>Die 10-10-10-Methode bietet Kriterien, um die Konsequenzen einer Entscheidung abzuschätzen und abzuwägen. Sie kann aber auch zur Beurteilung von Aufgaben dienen.</a:t>
            </a:r>
          </a:p>
        </p:txBody>
      </p:sp>
      <p:pic>
        <p:nvPicPr>
          <p:cNvPr id="4" name="Grafik 3">
            <a:extLst>
              <a:ext uri="{FF2B5EF4-FFF2-40B4-BE49-F238E27FC236}">
                <a16:creationId xmlns:a16="http://schemas.microsoft.com/office/drawing/2014/main" id="{E465006B-C920-3E42-AED8-3DEADE7FC898}"/>
              </a:ext>
            </a:extLst>
          </p:cNvPr>
          <p:cNvPicPr>
            <a:picLocks noChangeAspect="1"/>
          </p:cNvPicPr>
          <p:nvPr/>
        </p:nvPicPr>
        <p:blipFill>
          <a:blip r:embed="rId3"/>
          <a:stretch>
            <a:fillRect/>
          </a:stretch>
        </p:blipFill>
        <p:spPr>
          <a:xfrm>
            <a:off x="1481999" y="545687"/>
            <a:ext cx="2095500" cy="546100"/>
          </a:xfrm>
          <a:prstGeom prst="rect">
            <a:avLst/>
          </a:prstGeom>
        </p:spPr>
      </p:pic>
    </p:spTree>
    <p:extLst>
      <p:ext uri="{BB962C8B-B14F-4D97-AF65-F5344CB8AC3E}">
        <p14:creationId xmlns:p14="http://schemas.microsoft.com/office/powerpoint/2010/main" val="3234418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2" name="Picture 51">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email">
            <a:extLst>
              <a:ext uri="{28A0092B-C50C-407E-A947-70E740481C1C}">
                <a14:useLocalDpi xmlns:a14="http://schemas.microsoft.com/office/drawing/2010/main"/>
              </a:ext>
            </a:extLst>
          </a:blip>
          <a:stretch>
            <a:fillRect/>
          </a:stretch>
        </p:blipFill>
        <p:spPr>
          <a:xfrm flipH="1" flipV="1">
            <a:off x="0" y="0"/>
            <a:ext cx="12192000" cy="6858000"/>
          </a:xfrm>
          <a:prstGeom prst="rect">
            <a:avLst/>
          </a:prstGeom>
        </p:spPr>
      </p:pic>
      <p:sp>
        <p:nvSpPr>
          <p:cNvPr id="2" name="Titel 1">
            <a:extLst>
              <a:ext uri="{FF2B5EF4-FFF2-40B4-BE49-F238E27FC236}">
                <a16:creationId xmlns:a16="http://schemas.microsoft.com/office/drawing/2014/main" id="{1CB2B707-4F30-6A40-BF1E-1440576D0194}"/>
              </a:ext>
            </a:extLst>
          </p:cNvPr>
          <p:cNvSpPr>
            <a:spLocks noGrp="1"/>
          </p:cNvSpPr>
          <p:nvPr>
            <p:ph type="title"/>
          </p:nvPr>
        </p:nvSpPr>
        <p:spPr>
          <a:xfrm>
            <a:off x="804998" y="418273"/>
            <a:ext cx="5545002" cy="800928"/>
          </a:xfrm>
        </p:spPr>
        <p:txBody>
          <a:bodyPr>
            <a:noAutofit/>
          </a:bodyPr>
          <a:lstStyle/>
          <a:p>
            <a:pPr>
              <a:lnSpc>
                <a:spcPct val="100000"/>
              </a:lnSpc>
            </a:pPr>
            <a:r>
              <a:rPr lang="de-DE" sz="3200" dirty="0">
                <a:solidFill>
                  <a:srgbClr val="000000"/>
                </a:solidFill>
              </a:rPr>
              <a:t>Die Not-</a:t>
            </a:r>
            <a:r>
              <a:rPr lang="de-DE" sz="3200" dirty="0" err="1">
                <a:solidFill>
                  <a:srgbClr val="000000"/>
                </a:solidFill>
              </a:rPr>
              <a:t>to</a:t>
            </a:r>
            <a:r>
              <a:rPr lang="de-DE" sz="3200" dirty="0">
                <a:solidFill>
                  <a:srgbClr val="000000"/>
                </a:solidFill>
              </a:rPr>
              <a:t>-do-Liste</a:t>
            </a:r>
          </a:p>
        </p:txBody>
      </p:sp>
      <p:sp>
        <p:nvSpPr>
          <p:cNvPr id="3" name="Inhaltsplatzhalter 2">
            <a:extLst>
              <a:ext uri="{FF2B5EF4-FFF2-40B4-BE49-F238E27FC236}">
                <a16:creationId xmlns:a16="http://schemas.microsoft.com/office/drawing/2014/main" id="{DF08EA6B-06C3-E840-B804-6B83A37B1034}"/>
              </a:ext>
            </a:extLst>
          </p:cNvPr>
          <p:cNvSpPr>
            <a:spLocks noGrp="1"/>
          </p:cNvSpPr>
          <p:nvPr>
            <p:ph idx="1"/>
          </p:nvPr>
        </p:nvSpPr>
        <p:spPr>
          <a:xfrm>
            <a:off x="804995" y="1637474"/>
            <a:ext cx="11194500" cy="5036041"/>
          </a:xfrm>
        </p:spPr>
        <p:txBody>
          <a:bodyPr anchor="t">
            <a:noAutofit/>
          </a:bodyPr>
          <a:lstStyle/>
          <a:p>
            <a:pPr marL="0" indent="0">
              <a:lnSpc>
                <a:spcPct val="150000"/>
              </a:lnSpc>
              <a:buNone/>
            </a:pPr>
            <a:r>
              <a:rPr lang="de-AT" sz="2000" dirty="0">
                <a:latin typeface="+mj-lt"/>
              </a:rPr>
              <a:t>Erfolgreiche und hochproduktive Menschen entscheiden sich nicht nur </a:t>
            </a:r>
            <a:r>
              <a:rPr lang="de-AT" sz="2000" b="1" dirty="0">
                <a:latin typeface="+mj-lt"/>
              </a:rPr>
              <a:t>FÜR</a:t>
            </a:r>
            <a:r>
              <a:rPr lang="de-AT" sz="2000" dirty="0">
                <a:latin typeface="+mj-lt"/>
              </a:rPr>
              <a:t> die Dinge, die sie wollen, sondern genauso bewusst auch </a:t>
            </a:r>
            <a:r>
              <a:rPr lang="de-AT" sz="2000" b="1" dirty="0">
                <a:latin typeface="+mj-lt"/>
              </a:rPr>
              <a:t>GEGEN</a:t>
            </a:r>
            <a:r>
              <a:rPr lang="de-AT" sz="2000" dirty="0">
                <a:latin typeface="+mj-lt"/>
              </a:rPr>
              <a:t> viele Dinge, die sie nicht mehr wollen. </a:t>
            </a:r>
          </a:p>
          <a:p>
            <a:pPr>
              <a:lnSpc>
                <a:spcPct val="150000"/>
              </a:lnSpc>
            </a:pPr>
            <a:r>
              <a:rPr lang="de-AT" sz="2000" dirty="0">
                <a:latin typeface="+mj-lt"/>
              </a:rPr>
              <a:t>Sie analysieren, was Sie können, </a:t>
            </a:r>
            <a:r>
              <a:rPr lang="de-AT" sz="2000" b="1" dirty="0">
                <a:latin typeface="+mj-lt"/>
              </a:rPr>
              <a:t>wo Ihre Stärken </a:t>
            </a:r>
            <a:r>
              <a:rPr lang="de-AT" sz="2000" dirty="0">
                <a:latin typeface="+mj-lt"/>
              </a:rPr>
              <a:t>liegen und was Sie lieber bleiben lassen</a:t>
            </a:r>
          </a:p>
          <a:p>
            <a:pPr eaLnBrk="0" fontAlgn="base" hangingPunct="0">
              <a:lnSpc>
                <a:spcPct val="150000"/>
              </a:lnSpc>
              <a:spcBef>
                <a:spcPct val="0"/>
              </a:spcBef>
              <a:spcAft>
                <a:spcPct val="0"/>
              </a:spcAft>
            </a:pPr>
            <a:r>
              <a:rPr lang="de-DE" altLang="de-DE" sz="2000" dirty="0">
                <a:latin typeface="+mj-lt"/>
              </a:rPr>
              <a:t>Klare Vorstellung, über Ihre Ziele und was Sie erreichen möchten, alles andere wird bewusst gestrichen</a:t>
            </a:r>
          </a:p>
          <a:p>
            <a:pPr eaLnBrk="0" fontAlgn="base" hangingPunct="0">
              <a:lnSpc>
                <a:spcPct val="150000"/>
              </a:lnSpc>
              <a:spcBef>
                <a:spcPct val="0"/>
              </a:spcBef>
              <a:spcAft>
                <a:spcPct val="0"/>
              </a:spcAft>
            </a:pPr>
            <a:r>
              <a:rPr lang="de-DE" altLang="de-DE" sz="2000" dirty="0">
                <a:latin typeface="+mj-lt"/>
              </a:rPr>
              <a:t>Das betrifft auch Gewohnheiten, die uns von den Zielen ablenken</a:t>
            </a:r>
          </a:p>
          <a:p>
            <a:pPr marL="0" indent="0" eaLnBrk="0" fontAlgn="base" hangingPunct="0">
              <a:lnSpc>
                <a:spcPct val="150000"/>
              </a:lnSpc>
              <a:spcBef>
                <a:spcPct val="0"/>
              </a:spcBef>
              <a:spcAft>
                <a:spcPct val="0"/>
              </a:spcAft>
              <a:buNone/>
            </a:pPr>
            <a:endParaRPr lang="de-DE" altLang="de-DE" sz="1800" b="1" dirty="0">
              <a:solidFill>
                <a:schemeClr val="accent1">
                  <a:lumMod val="75000"/>
                </a:schemeClr>
              </a:solidFill>
              <a:latin typeface="+mj-lt"/>
            </a:endParaRPr>
          </a:p>
          <a:p>
            <a:pPr marL="0" indent="0" eaLnBrk="0" fontAlgn="base" hangingPunct="0">
              <a:lnSpc>
                <a:spcPct val="150000"/>
              </a:lnSpc>
              <a:spcBef>
                <a:spcPct val="0"/>
              </a:spcBef>
              <a:spcAft>
                <a:spcPct val="0"/>
              </a:spcAft>
              <a:buNone/>
            </a:pPr>
            <a:endParaRPr lang="de-DE" altLang="de-DE" sz="1800" b="1" dirty="0">
              <a:solidFill>
                <a:schemeClr val="accent1">
                  <a:lumMod val="75000"/>
                </a:schemeClr>
              </a:solidFill>
              <a:latin typeface="+mj-lt"/>
            </a:endParaRPr>
          </a:p>
          <a:p>
            <a:pPr marL="0" indent="0" eaLnBrk="0" fontAlgn="base" hangingPunct="0">
              <a:lnSpc>
                <a:spcPct val="150000"/>
              </a:lnSpc>
              <a:spcBef>
                <a:spcPct val="0"/>
              </a:spcBef>
              <a:spcAft>
                <a:spcPct val="0"/>
              </a:spcAft>
              <a:buNone/>
            </a:pPr>
            <a:r>
              <a:rPr lang="de-DE" altLang="de-DE" sz="2400" b="1" dirty="0">
                <a:solidFill>
                  <a:schemeClr val="accent1">
                    <a:lumMod val="75000"/>
                  </a:schemeClr>
                </a:solidFill>
                <a:latin typeface="+mj-lt"/>
              </a:rPr>
              <a:t>Eine Not-</a:t>
            </a:r>
            <a:r>
              <a:rPr lang="de-DE" altLang="de-DE" sz="2400" b="1" dirty="0" err="1">
                <a:solidFill>
                  <a:schemeClr val="accent1">
                    <a:lumMod val="75000"/>
                  </a:schemeClr>
                </a:solidFill>
                <a:latin typeface="+mj-lt"/>
              </a:rPr>
              <a:t>to</a:t>
            </a:r>
            <a:r>
              <a:rPr lang="de-DE" altLang="de-DE" sz="2400" b="1" dirty="0">
                <a:solidFill>
                  <a:schemeClr val="accent1">
                    <a:lumMod val="75000"/>
                  </a:schemeClr>
                </a:solidFill>
                <a:latin typeface="+mj-lt"/>
              </a:rPr>
              <a:t>-do-Liste kann auch helfen zu erkennen, </a:t>
            </a:r>
          </a:p>
          <a:p>
            <a:pPr marL="0" lvl="0" indent="0" eaLnBrk="0" fontAlgn="base" hangingPunct="0">
              <a:lnSpc>
                <a:spcPct val="150000"/>
              </a:lnSpc>
              <a:spcBef>
                <a:spcPct val="0"/>
              </a:spcBef>
              <a:spcAft>
                <a:spcPct val="0"/>
              </a:spcAft>
              <a:buNone/>
            </a:pPr>
            <a:r>
              <a:rPr lang="de-DE" altLang="de-DE" sz="2400" b="1" dirty="0">
                <a:solidFill>
                  <a:schemeClr val="accent1">
                    <a:lumMod val="75000"/>
                  </a:schemeClr>
                </a:solidFill>
                <a:latin typeface="+mj-lt"/>
              </a:rPr>
              <a:t>was Sie delegieren oder outsourcen können.</a:t>
            </a:r>
          </a:p>
        </p:txBody>
      </p:sp>
      <p:sp>
        <p:nvSpPr>
          <p:cNvPr id="8" name="AutoShape 4" descr="Info">
            <a:extLst>
              <a:ext uri="{FF2B5EF4-FFF2-40B4-BE49-F238E27FC236}">
                <a16:creationId xmlns:a16="http://schemas.microsoft.com/office/drawing/2014/main" id="{E70589BB-9206-444C-9BEE-2E556CA553CE}"/>
              </a:ext>
            </a:extLst>
          </p:cNvPr>
          <p:cNvSpPr>
            <a:spLocks noChangeAspect="1" noChangeArrowheads="1"/>
          </p:cNvSpPr>
          <p:nvPr/>
        </p:nvSpPr>
        <p:spPr bwMode="auto">
          <a:xfrm>
            <a:off x="92075" y="-46038"/>
            <a:ext cx="952500" cy="9525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3" name="Grafik 12">
            <a:extLst>
              <a:ext uri="{FF2B5EF4-FFF2-40B4-BE49-F238E27FC236}">
                <a16:creationId xmlns:a16="http://schemas.microsoft.com/office/drawing/2014/main" id="{F5D4C4D5-BF68-AA4B-8635-D6792372F40D}"/>
              </a:ext>
            </a:extLst>
          </p:cNvPr>
          <p:cNvPicPr>
            <a:picLocks noChangeAspect="1"/>
          </p:cNvPicPr>
          <p:nvPr/>
        </p:nvPicPr>
        <p:blipFill>
          <a:blip r:embed="rId3"/>
          <a:srcRect/>
          <a:stretch/>
        </p:blipFill>
        <p:spPr>
          <a:xfrm>
            <a:off x="7860631" y="5268965"/>
            <a:ext cx="1995724" cy="997862"/>
          </a:xfrm>
          <a:prstGeom prst="rect">
            <a:avLst/>
          </a:prstGeom>
        </p:spPr>
      </p:pic>
    </p:spTree>
    <p:extLst>
      <p:ext uri="{BB962C8B-B14F-4D97-AF65-F5344CB8AC3E}">
        <p14:creationId xmlns:p14="http://schemas.microsoft.com/office/powerpoint/2010/main" val="6645643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F5D4C4D5-BF68-AA4B-8635-D6792372F40D}"/>
              </a:ext>
            </a:extLst>
          </p:cNvPr>
          <p:cNvPicPr>
            <a:picLocks noChangeAspect="1"/>
          </p:cNvPicPr>
          <p:nvPr/>
        </p:nvPicPr>
        <p:blipFill>
          <a:blip r:embed="rId2"/>
          <a:srcRect/>
          <a:stretch/>
        </p:blipFill>
        <p:spPr>
          <a:xfrm>
            <a:off x="6503985" y="2108199"/>
            <a:ext cx="5688015" cy="3780159"/>
          </a:xfrm>
          <a:prstGeom prst="rect">
            <a:avLst/>
          </a:prstGeom>
        </p:spPr>
      </p:pic>
      <p:pic>
        <p:nvPicPr>
          <p:cNvPr id="52" name="Picture 51">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extLst>
              <a:ext uri="{28A0092B-C50C-407E-A947-70E740481C1C}">
                <a14:useLocalDpi xmlns:a14="http://schemas.microsoft.com/office/drawing/2010/main"/>
              </a:ext>
            </a:extLst>
          </a:blip>
          <a:stretch>
            <a:fillRect/>
          </a:stretch>
        </p:blipFill>
        <p:spPr>
          <a:xfrm flipH="1" flipV="1">
            <a:off x="0" y="0"/>
            <a:ext cx="12192000" cy="6858000"/>
          </a:xfrm>
          <a:prstGeom prst="rect">
            <a:avLst/>
          </a:prstGeom>
        </p:spPr>
      </p:pic>
      <p:sp>
        <p:nvSpPr>
          <p:cNvPr id="2" name="Titel 1">
            <a:extLst>
              <a:ext uri="{FF2B5EF4-FFF2-40B4-BE49-F238E27FC236}">
                <a16:creationId xmlns:a16="http://schemas.microsoft.com/office/drawing/2014/main" id="{1CB2B707-4F30-6A40-BF1E-1440576D0194}"/>
              </a:ext>
            </a:extLst>
          </p:cNvPr>
          <p:cNvSpPr>
            <a:spLocks noGrp="1"/>
          </p:cNvSpPr>
          <p:nvPr>
            <p:ph type="title"/>
          </p:nvPr>
        </p:nvSpPr>
        <p:spPr>
          <a:xfrm>
            <a:off x="804998" y="418273"/>
            <a:ext cx="8066286" cy="800928"/>
          </a:xfrm>
        </p:spPr>
        <p:txBody>
          <a:bodyPr>
            <a:noAutofit/>
          </a:bodyPr>
          <a:lstStyle/>
          <a:p>
            <a:pPr>
              <a:lnSpc>
                <a:spcPct val="100000"/>
              </a:lnSpc>
            </a:pPr>
            <a:r>
              <a:rPr lang="de-DE" sz="3200" dirty="0">
                <a:solidFill>
                  <a:srgbClr val="000000"/>
                </a:solidFill>
              </a:rPr>
              <a:t>Rückwärtsplanung bei Projekten</a:t>
            </a:r>
          </a:p>
        </p:txBody>
      </p:sp>
      <p:sp>
        <p:nvSpPr>
          <p:cNvPr id="3" name="Inhaltsplatzhalter 2">
            <a:extLst>
              <a:ext uri="{FF2B5EF4-FFF2-40B4-BE49-F238E27FC236}">
                <a16:creationId xmlns:a16="http://schemas.microsoft.com/office/drawing/2014/main" id="{DF08EA6B-06C3-E840-B804-6B83A37B1034}"/>
              </a:ext>
            </a:extLst>
          </p:cNvPr>
          <p:cNvSpPr>
            <a:spLocks noGrp="1"/>
          </p:cNvSpPr>
          <p:nvPr>
            <p:ph idx="1"/>
          </p:nvPr>
        </p:nvSpPr>
        <p:spPr>
          <a:xfrm>
            <a:off x="804997" y="1637474"/>
            <a:ext cx="6028940" cy="4426442"/>
          </a:xfrm>
        </p:spPr>
        <p:txBody>
          <a:bodyPr anchor="t">
            <a:normAutofit lnSpcReduction="10000"/>
          </a:bodyPr>
          <a:lstStyle/>
          <a:p>
            <a:pPr fontAlgn="base">
              <a:lnSpc>
                <a:spcPct val="200000"/>
              </a:lnSpc>
            </a:pPr>
            <a:r>
              <a:rPr lang="de-AT" sz="2000" dirty="0">
                <a:latin typeface="+mj-lt"/>
              </a:rPr>
              <a:t>Endzeitpunkt des Projektes definieren</a:t>
            </a:r>
          </a:p>
          <a:p>
            <a:pPr fontAlgn="base">
              <a:lnSpc>
                <a:spcPct val="200000"/>
              </a:lnSpc>
            </a:pPr>
            <a:r>
              <a:rPr lang="de-AT" sz="2000" dirty="0">
                <a:latin typeface="+mj-lt"/>
              </a:rPr>
              <a:t>Zu planende Aufgaben in Schritten rückwärts planen</a:t>
            </a:r>
          </a:p>
          <a:p>
            <a:pPr marL="0" indent="0" fontAlgn="base">
              <a:lnSpc>
                <a:spcPct val="200000"/>
              </a:lnSpc>
              <a:buNone/>
            </a:pPr>
            <a:endParaRPr lang="de-AT" sz="2000" dirty="0">
              <a:latin typeface="+mj-lt"/>
            </a:endParaRPr>
          </a:p>
          <a:p>
            <a:pPr marL="0" indent="0" fontAlgn="base">
              <a:lnSpc>
                <a:spcPct val="200000"/>
              </a:lnSpc>
              <a:buNone/>
            </a:pPr>
            <a:endParaRPr lang="de-AT" sz="2000" dirty="0">
              <a:latin typeface="+mj-lt"/>
            </a:endParaRPr>
          </a:p>
          <a:p>
            <a:pPr marL="0" indent="0" fontAlgn="base">
              <a:lnSpc>
                <a:spcPct val="150000"/>
              </a:lnSpc>
              <a:buNone/>
            </a:pPr>
            <a:r>
              <a:rPr lang="de-AT" sz="2400" b="1" dirty="0">
                <a:solidFill>
                  <a:schemeClr val="accent1">
                    <a:lumMod val="75000"/>
                  </a:schemeClr>
                </a:solidFill>
                <a:latin typeface="+mj-lt"/>
              </a:rPr>
              <a:t>So stellen Sie sicher, dass Sie rechtzeitig anfangen, nichts vergessen und zum Schluss nicht in Zeitnot geraten.</a:t>
            </a:r>
          </a:p>
        </p:txBody>
      </p:sp>
    </p:spTree>
    <p:extLst>
      <p:ext uri="{BB962C8B-B14F-4D97-AF65-F5344CB8AC3E}">
        <p14:creationId xmlns:p14="http://schemas.microsoft.com/office/powerpoint/2010/main" val="2151328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Grafik 10" descr="Ein Bild, das drinnen, Person, Tisch, Wand enthält.&#10;&#10;Automatisch generierte Beschreibung">
            <a:extLst>
              <a:ext uri="{FF2B5EF4-FFF2-40B4-BE49-F238E27FC236}">
                <a16:creationId xmlns:a16="http://schemas.microsoft.com/office/drawing/2014/main" id="{422A9582-AEA3-2544-AE5F-41A3BAA6AD1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909" y="10"/>
            <a:ext cx="6324601" cy="6857990"/>
          </a:xfrm>
          <a:prstGeom prst="rect">
            <a:avLst/>
          </a:prstGeom>
        </p:spPr>
      </p:pic>
      <p:pic>
        <p:nvPicPr>
          <p:cNvPr id="44" name="Picture 43">
            <a:extLst>
              <a:ext uri="{FF2B5EF4-FFF2-40B4-BE49-F238E27FC236}">
                <a16:creationId xmlns:a16="http://schemas.microsoft.com/office/drawing/2014/main" id="{19AE98B8-B73A-4724-B639-017087F923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1CB2B707-4F30-6A40-BF1E-1440576D0194}"/>
              </a:ext>
            </a:extLst>
          </p:cNvPr>
          <p:cNvSpPr>
            <a:spLocks noGrp="1"/>
          </p:cNvSpPr>
          <p:nvPr>
            <p:ph type="title"/>
          </p:nvPr>
        </p:nvSpPr>
        <p:spPr>
          <a:xfrm>
            <a:off x="6324601" y="274637"/>
            <a:ext cx="4869179" cy="1325563"/>
          </a:xfrm>
        </p:spPr>
        <p:txBody>
          <a:bodyPr>
            <a:normAutofit/>
          </a:bodyPr>
          <a:lstStyle/>
          <a:p>
            <a:r>
              <a:rPr lang="de-DE" sz="3200" dirty="0">
                <a:solidFill>
                  <a:srgbClr val="000000"/>
                </a:solidFill>
              </a:rPr>
              <a:t>Stille Stunde</a:t>
            </a:r>
          </a:p>
        </p:txBody>
      </p:sp>
      <p:sp>
        <p:nvSpPr>
          <p:cNvPr id="3" name="Inhaltsplatzhalter 2">
            <a:extLst>
              <a:ext uri="{FF2B5EF4-FFF2-40B4-BE49-F238E27FC236}">
                <a16:creationId xmlns:a16="http://schemas.microsoft.com/office/drawing/2014/main" id="{DF08EA6B-06C3-E840-B804-6B83A37B1034}"/>
              </a:ext>
            </a:extLst>
          </p:cNvPr>
          <p:cNvSpPr>
            <a:spLocks noGrp="1"/>
          </p:cNvSpPr>
          <p:nvPr>
            <p:ph idx="1"/>
          </p:nvPr>
        </p:nvSpPr>
        <p:spPr>
          <a:xfrm>
            <a:off x="6324602" y="1600200"/>
            <a:ext cx="5587998" cy="5003800"/>
          </a:xfrm>
        </p:spPr>
        <p:txBody>
          <a:bodyPr anchor="t">
            <a:normAutofit/>
          </a:bodyPr>
          <a:lstStyle/>
          <a:p>
            <a:pPr marL="0" indent="0" fontAlgn="base">
              <a:lnSpc>
                <a:spcPct val="150000"/>
              </a:lnSpc>
              <a:buNone/>
            </a:pPr>
            <a:r>
              <a:rPr lang="de-AT" sz="2000" dirty="0">
                <a:latin typeface="+mj-lt"/>
              </a:rPr>
              <a:t>Stille Stunde bedeutet, dass Sie sich für eine begrenzte Zeit mit geschlossener Tür in Ihr Büro zurückziehen, wenn möglich kein Telefon abheben und in dieser wertvollen Zeit eine vorgeplante Agenda abarbeiten.</a:t>
            </a:r>
          </a:p>
          <a:p>
            <a:pPr marL="0" indent="0" fontAlgn="base">
              <a:lnSpc>
                <a:spcPct val="150000"/>
              </a:lnSpc>
              <a:buNone/>
            </a:pPr>
            <a:endParaRPr lang="de-AT" sz="2000" dirty="0">
              <a:latin typeface="+mj-lt"/>
            </a:endParaRPr>
          </a:p>
          <a:p>
            <a:pPr marL="0" indent="0" fontAlgn="base">
              <a:lnSpc>
                <a:spcPct val="150000"/>
              </a:lnSpc>
              <a:buNone/>
            </a:pPr>
            <a:endParaRPr lang="de-AT" sz="2000" dirty="0">
              <a:latin typeface="+mj-lt"/>
            </a:endParaRPr>
          </a:p>
          <a:p>
            <a:pPr marL="0" indent="0" fontAlgn="base">
              <a:lnSpc>
                <a:spcPct val="150000"/>
              </a:lnSpc>
              <a:buNone/>
            </a:pPr>
            <a:r>
              <a:rPr lang="de-AT" sz="2000" b="1" dirty="0">
                <a:solidFill>
                  <a:schemeClr val="accent1">
                    <a:lumMod val="75000"/>
                  </a:schemeClr>
                </a:solidFill>
                <a:latin typeface="+mj-lt"/>
              </a:rPr>
              <a:t>Sie werden sehr schnell persönliche Erfolge und das positive Gefühl erkennen. </a:t>
            </a:r>
          </a:p>
        </p:txBody>
      </p:sp>
    </p:spTree>
    <p:extLst>
      <p:ext uri="{BB962C8B-B14F-4D97-AF65-F5344CB8AC3E}">
        <p14:creationId xmlns:p14="http://schemas.microsoft.com/office/powerpoint/2010/main" val="13630618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email">
            <a:extLst>
              <a:ext uri="{28A0092B-C50C-407E-A947-70E740481C1C}">
                <a14:useLocalDpi xmlns:a14="http://schemas.microsoft.com/office/drawing/2010/main"/>
              </a:ext>
            </a:extLst>
          </a:blip>
          <a:stretch>
            <a:fillRect/>
          </a:stretch>
        </p:blipFill>
        <p:spPr>
          <a:xfrm flipH="1" flipV="1">
            <a:off x="0" y="0"/>
            <a:ext cx="12192000" cy="6858000"/>
          </a:xfrm>
          <a:prstGeom prst="rect">
            <a:avLst/>
          </a:prstGeom>
        </p:spPr>
      </p:pic>
      <p:sp>
        <p:nvSpPr>
          <p:cNvPr id="10" name="Textfeld 9">
            <a:extLst>
              <a:ext uri="{FF2B5EF4-FFF2-40B4-BE49-F238E27FC236}">
                <a16:creationId xmlns:a16="http://schemas.microsoft.com/office/drawing/2014/main" id="{6CA8FF6A-59D0-8943-B99C-C558BFDAB6D2}"/>
              </a:ext>
            </a:extLst>
          </p:cNvPr>
          <p:cNvSpPr txBox="1"/>
          <p:nvPr/>
        </p:nvSpPr>
        <p:spPr>
          <a:xfrm>
            <a:off x="208546" y="1793358"/>
            <a:ext cx="5053265" cy="4739759"/>
          </a:xfrm>
          <a:prstGeom prst="rect">
            <a:avLst/>
          </a:prstGeom>
          <a:noFill/>
        </p:spPr>
        <p:txBody>
          <a:bodyPr wrap="square" rtlCol="0" anchor="t">
            <a:spAutoFit/>
          </a:bodyPr>
          <a:lstStyle/>
          <a:p>
            <a:pPr algn="r">
              <a:spcBef>
                <a:spcPts val="600"/>
              </a:spcBef>
              <a:spcAft>
                <a:spcPts val="600"/>
              </a:spcAft>
            </a:pPr>
            <a:r>
              <a:rPr lang="de-DE" sz="2400" dirty="0">
                <a:latin typeface="+mj-lt"/>
              </a:rPr>
              <a:t>Digitalisierung im Wein-Office und KMU</a:t>
            </a:r>
          </a:p>
          <a:p>
            <a:pPr algn="r">
              <a:spcBef>
                <a:spcPts val="600"/>
              </a:spcBef>
              <a:spcAft>
                <a:spcPts val="600"/>
              </a:spcAft>
            </a:pPr>
            <a:r>
              <a:rPr lang="de-DE" sz="1400" dirty="0">
                <a:solidFill>
                  <a:schemeClr val="tx1">
                    <a:lumMod val="50000"/>
                    <a:lumOff val="50000"/>
                  </a:schemeClr>
                </a:solidFill>
                <a:latin typeface="+mj-lt"/>
              </a:rPr>
              <a:t>Moderne Organisation und Arbeiten mit Sozialen Medien </a:t>
            </a:r>
          </a:p>
          <a:p>
            <a:pPr algn="r">
              <a:spcBef>
                <a:spcPts val="600"/>
              </a:spcBef>
              <a:spcAft>
                <a:spcPts val="600"/>
              </a:spcAft>
            </a:pPr>
            <a:endParaRPr lang="de-DE" sz="1400" dirty="0">
              <a:solidFill>
                <a:schemeClr val="tx1">
                  <a:lumMod val="50000"/>
                  <a:lumOff val="50000"/>
                </a:schemeClr>
              </a:solidFill>
              <a:latin typeface="+mj-lt"/>
            </a:endParaRPr>
          </a:p>
          <a:p>
            <a:pPr algn="r">
              <a:spcBef>
                <a:spcPts val="600"/>
              </a:spcBef>
              <a:spcAft>
                <a:spcPts val="600"/>
              </a:spcAft>
            </a:pPr>
            <a:r>
              <a:rPr lang="de-DE" sz="2400" dirty="0">
                <a:latin typeface="+mj-lt"/>
              </a:rPr>
              <a:t>Lehrgang Digital Office Management</a:t>
            </a:r>
          </a:p>
          <a:p>
            <a:pPr algn="r">
              <a:spcBef>
                <a:spcPts val="600"/>
              </a:spcBef>
              <a:spcAft>
                <a:spcPts val="600"/>
              </a:spcAft>
            </a:pPr>
            <a:r>
              <a:rPr lang="de-DE" sz="1400" dirty="0">
                <a:solidFill>
                  <a:schemeClr val="tx1">
                    <a:lumMod val="50000"/>
                    <a:lumOff val="50000"/>
                  </a:schemeClr>
                </a:solidFill>
                <a:latin typeface="+mj-lt"/>
              </a:rPr>
              <a:t>Crashkurs in Office Management und </a:t>
            </a:r>
            <a:r>
              <a:rPr lang="de-DE" sz="1400" dirty="0" err="1">
                <a:solidFill>
                  <a:schemeClr val="tx1">
                    <a:lumMod val="50000"/>
                    <a:lumOff val="50000"/>
                  </a:schemeClr>
                </a:solidFill>
                <a:latin typeface="+mj-lt"/>
              </a:rPr>
              <a:t>Social</a:t>
            </a:r>
            <a:r>
              <a:rPr lang="de-DE" sz="1400" dirty="0">
                <a:solidFill>
                  <a:schemeClr val="tx1">
                    <a:lumMod val="50000"/>
                    <a:lumOff val="50000"/>
                  </a:schemeClr>
                </a:solidFill>
                <a:latin typeface="+mj-lt"/>
              </a:rPr>
              <a:t> Media</a:t>
            </a:r>
          </a:p>
          <a:p>
            <a:pPr algn="r">
              <a:spcBef>
                <a:spcPts val="600"/>
              </a:spcBef>
              <a:spcAft>
                <a:spcPts val="600"/>
              </a:spcAft>
            </a:pPr>
            <a:r>
              <a:rPr lang="de-DE" sz="1600" dirty="0">
                <a:solidFill>
                  <a:srgbClr val="000000"/>
                </a:solidFill>
                <a:latin typeface="+mj-lt"/>
              </a:rPr>
              <a:t> </a:t>
            </a:r>
            <a:endParaRPr lang="de-DE" sz="2400" dirty="0">
              <a:latin typeface="+mj-lt"/>
            </a:endParaRPr>
          </a:p>
          <a:p>
            <a:pPr algn="r">
              <a:spcBef>
                <a:spcPts val="600"/>
              </a:spcBef>
              <a:spcAft>
                <a:spcPts val="600"/>
              </a:spcAft>
            </a:pPr>
            <a:r>
              <a:rPr lang="de-DE" sz="2400" dirty="0">
                <a:latin typeface="+mj-lt"/>
              </a:rPr>
              <a:t>Erstellung/Pflege Website</a:t>
            </a:r>
          </a:p>
          <a:p>
            <a:pPr algn="r">
              <a:spcBef>
                <a:spcPts val="600"/>
              </a:spcBef>
              <a:spcAft>
                <a:spcPts val="600"/>
              </a:spcAft>
            </a:pPr>
            <a:r>
              <a:rPr lang="de-DE" sz="1400" dirty="0">
                <a:solidFill>
                  <a:schemeClr val="tx1">
                    <a:lumMod val="65000"/>
                    <a:lumOff val="35000"/>
                  </a:schemeClr>
                </a:solidFill>
                <a:latin typeface="+mj-lt"/>
              </a:rPr>
              <a:t>Eine ansprechende Webpräsenz ist das offene Fenster zum Kunden</a:t>
            </a:r>
          </a:p>
          <a:p>
            <a:pPr algn="r">
              <a:spcBef>
                <a:spcPts val="600"/>
              </a:spcBef>
              <a:spcAft>
                <a:spcPts val="600"/>
              </a:spcAft>
            </a:pPr>
            <a:endParaRPr lang="de-DE" sz="1000" dirty="0">
              <a:solidFill>
                <a:srgbClr val="000000"/>
              </a:solidFill>
              <a:latin typeface="+mj-lt"/>
            </a:endParaRPr>
          </a:p>
          <a:p>
            <a:pPr algn="r">
              <a:spcBef>
                <a:spcPts val="600"/>
              </a:spcBef>
              <a:spcAft>
                <a:spcPts val="600"/>
              </a:spcAft>
            </a:pPr>
            <a:r>
              <a:rPr lang="de-DE" sz="2400" dirty="0">
                <a:latin typeface="+mj-lt"/>
              </a:rPr>
              <a:t>Erstellung/Pflege Onlineshop</a:t>
            </a:r>
          </a:p>
          <a:p>
            <a:pPr algn="r">
              <a:spcBef>
                <a:spcPts val="600"/>
              </a:spcBef>
              <a:spcAft>
                <a:spcPts val="600"/>
              </a:spcAft>
            </a:pPr>
            <a:r>
              <a:rPr lang="de-DE" sz="1400" dirty="0">
                <a:solidFill>
                  <a:schemeClr val="tx1">
                    <a:lumMod val="50000"/>
                    <a:lumOff val="50000"/>
                  </a:schemeClr>
                </a:solidFill>
                <a:latin typeface="+mj-lt"/>
              </a:rPr>
              <a:t>Aufwand und Risiko sind gering, die Chancen groß</a:t>
            </a:r>
            <a:endParaRPr lang="de-DE" sz="1400" dirty="0">
              <a:solidFill>
                <a:schemeClr val="tx1">
                  <a:lumMod val="50000"/>
                  <a:lumOff val="50000"/>
                </a:schemeClr>
              </a:solidFill>
            </a:endParaRPr>
          </a:p>
        </p:txBody>
      </p:sp>
      <p:sp>
        <p:nvSpPr>
          <p:cNvPr id="12" name="Textfeld 11">
            <a:extLst>
              <a:ext uri="{FF2B5EF4-FFF2-40B4-BE49-F238E27FC236}">
                <a16:creationId xmlns:a16="http://schemas.microsoft.com/office/drawing/2014/main" id="{44D5C754-74A5-4740-B77C-92E950714F9C}"/>
              </a:ext>
            </a:extLst>
          </p:cNvPr>
          <p:cNvSpPr txBox="1"/>
          <p:nvPr/>
        </p:nvSpPr>
        <p:spPr>
          <a:xfrm>
            <a:off x="5518485" y="1793357"/>
            <a:ext cx="6464969" cy="4616648"/>
          </a:xfrm>
          <a:prstGeom prst="rect">
            <a:avLst/>
          </a:prstGeom>
          <a:noFill/>
        </p:spPr>
        <p:txBody>
          <a:bodyPr wrap="square" rtlCol="0" anchor="t">
            <a:spAutoFit/>
          </a:bodyPr>
          <a:lstStyle/>
          <a:p>
            <a:pPr>
              <a:spcBef>
                <a:spcPts val="600"/>
              </a:spcBef>
              <a:spcAft>
                <a:spcPts val="600"/>
              </a:spcAft>
            </a:pPr>
            <a:r>
              <a:rPr lang="de-DE" sz="2400" dirty="0">
                <a:latin typeface="+mj-lt"/>
              </a:rPr>
              <a:t>Exportausbau durch Onlineshop</a:t>
            </a:r>
          </a:p>
          <a:p>
            <a:pPr>
              <a:spcBef>
                <a:spcPts val="600"/>
              </a:spcBef>
              <a:spcAft>
                <a:spcPts val="600"/>
              </a:spcAft>
            </a:pPr>
            <a:r>
              <a:rPr lang="de-DE" sz="1400" dirty="0">
                <a:solidFill>
                  <a:schemeClr val="tx1">
                    <a:lumMod val="50000"/>
                    <a:lumOff val="50000"/>
                  </a:schemeClr>
                </a:solidFill>
                <a:latin typeface="+mj-lt"/>
              </a:rPr>
              <a:t>Neue, internationale Vertriebswege etablieren</a:t>
            </a:r>
          </a:p>
          <a:p>
            <a:pPr>
              <a:spcBef>
                <a:spcPts val="600"/>
              </a:spcBef>
              <a:spcAft>
                <a:spcPts val="600"/>
              </a:spcAft>
            </a:pPr>
            <a:endParaRPr lang="de-DE" sz="1400" dirty="0">
              <a:latin typeface="+mj-lt"/>
            </a:endParaRPr>
          </a:p>
          <a:p>
            <a:pPr>
              <a:spcBef>
                <a:spcPts val="600"/>
              </a:spcBef>
              <a:spcAft>
                <a:spcPts val="600"/>
              </a:spcAft>
            </a:pPr>
            <a:r>
              <a:rPr lang="de-DE" sz="2400" dirty="0">
                <a:latin typeface="+mj-lt"/>
              </a:rPr>
              <a:t>Das </a:t>
            </a:r>
            <a:r>
              <a:rPr lang="de-DE" sz="2400" dirty="0" err="1">
                <a:latin typeface="+mj-lt"/>
              </a:rPr>
              <a:t>wineNET</a:t>
            </a:r>
            <a:r>
              <a:rPr lang="de-DE" sz="2400" dirty="0">
                <a:latin typeface="+mj-lt"/>
              </a:rPr>
              <a:t> Kellerbuch</a:t>
            </a:r>
          </a:p>
          <a:p>
            <a:pPr>
              <a:spcBef>
                <a:spcPts val="600"/>
              </a:spcBef>
              <a:spcAft>
                <a:spcPts val="600"/>
              </a:spcAft>
            </a:pPr>
            <a:r>
              <a:rPr lang="de-DE" sz="1400" dirty="0">
                <a:solidFill>
                  <a:schemeClr val="tx1">
                    <a:lumMod val="50000"/>
                    <a:lumOff val="50000"/>
                  </a:schemeClr>
                </a:solidFill>
                <a:latin typeface="+mj-lt"/>
              </a:rPr>
              <a:t>Verlässliche, effiziente und zeitgemäße Datenverwaltung</a:t>
            </a:r>
          </a:p>
          <a:p>
            <a:pPr>
              <a:spcBef>
                <a:spcPts val="600"/>
              </a:spcBef>
              <a:spcAft>
                <a:spcPts val="600"/>
              </a:spcAft>
            </a:pPr>
            <a:endParaRPr lang="de-DE" sz="1400" dirty="0">
              <a:solidFill>
                <a:schemeClr val="tx1">
                  <a:lumMod val="65000"/>
                  <a:lumOff val="35000"/>
                </a:schemeClr>
              </a:solidFill>
              <a:latin typeface="+mj-lt"/>
            </a:endParaRPr>
          </a:p>
          <a:p>
            <a:pPr>
              <a:spcBef>
                <a:spcPts val="600"/>
              </a:spcBef>
              <a:spcAft>
                <a:spcPts val="600"/>
              </a:spcAft>
            </a:pPr>
            <a:r>
              <a:rPr lang="de-DE" sz="2400" dirty="0">
                <a:latin typeface="+mj-lt"/>
              </a:rPr>
              <a:t>Mental stark in stressigen Zeiten</a:t>
            </a:r>
          </a:p>
          <a:p>
            <a:pPr>
              <a:spcBef>
                <a:spcPts val="600"/>
              </a:spcBef>
              <a:spcAft>
                <a:spcPts val="600"/>
              </a:spcAft>
            </a:pPr>
            <a:r>
              <a:rPr lang="de-DE" sz="1400" dirty="0">
                <a:solidFill>
                  <a:schemeClr val="tx1">
                    <a:lumMod val="50000"/>
                    <a:lumOff val="50000"/>
                  </a:schemeClr>
                </a:solidFill>
                <a:latin typeface="+mj-lt"/>
              </a:rPr>
              <a:t>Bleiben Sie geerdet und teilen Sie Ihre Ressourcen weise ein</a:t>
            </a:r>
          </a:p>
          <a:p>
            <a:pPr>
              <a:spcBef>
                <a:spcPts val="600"/>
              </a:spcBef>
              <a:spcAft>
                <a:spcPts val="600"/>
              </a:spcAft>
            </a:pPr>
            <a:endParaRPr lang="de-DE" sz="1400" dirty="0">
              <a:solidFill>
                <a:srgbClr val="000000"/>
              </a:solidFill>
              <a:latin typeface="+mj-lt"/>
            </a:endParaRPr>
          </a:p>
          <a:p>
            <a:pPr>
              <a:spcBef>
                <a:spcPts val="600"/>
              </a:spcBef>
              <a:spcAft>
                <a:spcPts val="600"/>
              </a:spcAft>
            </a:pPr>
            <a:r>
              <a:rPr lang="de-DE" sz="2400" dirty="0">
                <a:latin typeface="+mj-lt"/>
              </a:rPr>
              <a:t>Arbeits-Sicherheit mit Hilfe des Unterbewusstseins</a:t>
            </a:r>
          </a:p>
          <a:p>
            <a:pPr>
              <a:spcBef>
                <a:spcPts val="600"/>
              </a:spcBef>
              <a:spcAft>
                <a:spcPts val="600"/>
              </a:spcAft>
            </a:pPr>
            <a:r>
              <a:rPr lang="de-DE" sz="1400" dirty="0">
                <a:solidFill>
                  <a:schemeClr val="tx1">
                    <a:lumMod val="50000"/>
                    <a:lumOff val="50000"/>
                  </a:schemeClr>
                </a:solidFill>
                <a:latin typeface="+mj-lt"/>
              </a:rPr>
              <a:t>Bleiben Sie geerdet und teilen Sie Ihre Ressourcen weise ein</a:t>
            </a:r>
            <a:endParaRPr lang="de-DE" sz="1400" dirty="0">
              <a:solidFill>
                <a:schemeClr val="tx1">
                  <a:lumMod val="50000"/>
                  <a:lumOff val="50000"/>
                </a:schemeClr>
              </a:solidFill>
            </a:endParaRPr>
          </a:p>
        </p:txBody>
      </p:sp>
      <p:sp>
        <p:nvSpPr>
          <p:cNvPr id="13" name="Titel 1">
            <a:extLst>
              <a:ext uri="{FF2B5EF4-FFF2-40B4-BE49-F238E27FC236}">
                <a16:creationId xmlns:a16="http://schemas.microsoft.com/office/drawing/2014/main" id="{AF45E633-278F-F84B-BE9E-5248BDA9F12B}"/>
              </a:ext>
            </a:extLst>
          </p:cNvPr>
          <p:cNvSpPr txBox="1">
            <a:spLocks/>
          </p:cNvSpPr>
          <p:nvPr/>
        </p:nvSpPr>
        <p:spPr>
          <a:xfrm>
            <a:off x="3956257" y="604052"/>
            <a:ext cx="3862391" cy="585253"/>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de-AT" sz="3200" b="1" dirty="0">
                <a:solidFill>
                  <a:srgbClr val="000000"/>
                </a:solidFill>
              </a:rPr>
              <a:t>Arbeitsbereiche</a:t>
            </a:r>
            <a:endParaRPr lang="de-DE" sz="3200" b="1" dirty="0">
              <a:solidFill>
                <a:srgbClr val="000000"/>
              </a:solidFill>
            </a:endParaRPr>
          </a:p>
        </p:txBody>
      </p:sp>
    </p:spTree>
    <p:extLst>
      <p:ext uri="{BB962C8B-B14F-4D97-AF65-F5344CB8AC3E}">
        <p14:creationId xmlns:p14="http://schemas.microsoft.com/office/powerpoint/2010/main" val="26942225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422A9582-AEA3-2544-AE5F-41A3BAA6AD11}"/>
              </a:ext>
            </a:extLst>
          </p:cNvPr>
          <p:cNvPicPr>
            <a:picLocks noChangeAspect="1"/>
          </p:cNvPicPr>
          <p:nvPr/>
        </p:nvPicPr>
        <p:blipFill rotWithShape="1">
          <a:blip r:embed="rId2"/>
          <a:srcRect b="8609"/>
          <a:stretch/>
        </p:blipFill>
        <p:spPr>
          <a:xfrm>
            <a:off x="-1" y="1"/>
            <a:ext cx="6045201" cy="6858000"/>
          </a:xfrm>
          <a:prstGeom prst="rect">
            <a:avLst/>
          </a:prstGeom>
        </p:spPr>
      </p:pic>
      <p:pic>
        <p:nvPicPr>
          <p:cNvPr id="44" name="Picture 43">
            <a:extLst>
              <a:ext uri="{FF2B5EF4-FFF2-40B4-BE49-F238E27FC236}">
                <a16:creationId xmlns:a16="http://schemas.microsoft.com/office/drawing/2014/main" id="{19AE98B8-B73A-4724-B639-017087F923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1CB2B707-4F30-6A40-BF1E-1440576D0194}"/>
              </a:ext>
            </a:extLst>
          </p:cNvPr>
          <p:cNvSpPr>
            <a:spLocks noGrp="1"/>
          </p:cNvSpPr>
          <p:nvPr>
            <p:ph type="title"/>
          </p:nvPr>
        </p:nvSpPr>
        <p:spPr>
          <a:xfrm>
            <a:off x="6324601" y="274637"/>
            <a:ext cx="4869179" cy="1325563"/>
          </a:xfrm>
        </p:spPr>
        <p:txBody>
          <a:bodyPr>
            <a:normAutofit/>
          </a:bodyPr>
          <a:lstStyle/>
          <a:p>
            <a:pPr algn="ctr"/>
            <a:r>
              <a:rPr lang="de-DE" sz="3200" dirty="0">
                <a:solidFill>
                  <a:srgbClr val="000000"/>
                </a:solidFill>
              </a:rPr>
              <a:t>Die Energiekurve</a:t>
            </a:r>
          </a:p>
        </p:txBody>
      </p:sp>
      <p:sp>
        <p:nvSpPr>
          <p:cNvPr id="3" name="Inhaltsplatzhalter 2">
            <a:extLst>
              <a:ext uri="{FF2B5EF4-FFF2-40B4-BE49-F238E27FC236}">
                <a16:creationId xmlns:a16="http://schemas.microsoft.com/office/drawing/2014/main" id="{DF08EA6B-06C3-E840-B804-6B83A37B1034}"/>
              </a:ext>
            </a:extLst>
          </p:cNvPr>
          <p:cNvSpPr>
            <a:spLocks noGrp="1"/>
          </p:cNvSpPr>
          <p:nvPr>
            <p:ph idx="1"/>
          </p:nvPr>
        </p:nvSpPr>
        <p:spPr>
          <a:xfrm>
            <a:off x="6146802" y="1600200"/>
            <a:ext cx="5765798" cy="5003800"/>
          </a:xfrm>
        </p:spPr>
        <p:txBody>
          <a:bodyPr anchor="t">
            <a:normAutofit lnSpcReduction="10000"/>
          </a:bodyPr>
          <a:lstStyle/>
          <a:p>
            <a:pPr marL="0" indent="0" algn="ctr">
              <a:lnSpc>
                <a:spcPct val="150000"/>
              </a:lnSpc>
              <a:buNone/>
            </a:pPr>
            <a:r>
              <a:rPr lang="de-AT" sz="2000" dirty="0">
                <a:latin typeface="+mj-lt"/>
              </a:rPr>
              <a:t>Beachten Sie Ihren </a:t>
            </a:r>
            <a:r>
              <a:rPr lang="de-AT" sz="2000" b="1" dirty="0">
                <a:latin typeface="+mj-lt"/>
              </a:rPr>
              <a:t>natürlichen Rhythmus </a:t>
            </a:r>
            <a:r>
              <a:rPr lang="de-AT" sz="2000" dirty="0">
                <a:latin typeface="+mj-lt"/>
              </a:rPr>
              <a:t>bei der Einteilung Ihrer Arbeit (soweit wie möglich), können Sie damit ganz neue Ebenen an Produktivität erreichen. </a:t>
            </a:r>
          </a:p>
          <a:p>
            <a:pPr marL="0" indent="0" algn="ctr">
              <a:lnSpc>
                <a:spcPct val="150000"/>
              </a:lnSpc>
              <a:buNone/>
            </a:pPr>
            <a:endParaRPr lang="de-AT" sz="2000" dirty="0">
              <a:latin typeface="+mj-lt"/>
            </a:endParaRPr>
          </a:p>
          <a:p>
            <a:pPr algn="ctr">
              <a:lnSpc>
                <a:spcPct val="150000"/>
              </a:lnSpc>
            </a:pPr>
            <a:r>
              <a:rPr lang="de-AT" sz="2000" dirty="0">
                <a:latin typeface="+mj-lt"/>
              </a:rPr>
              <a:t>Beachtest Sie Ihre Energiekurve </a:t>
            </a:r>
          </a:p>
          <a:p>
            <a:pPr algn="ctr">
              <a:lnSpc>
                <a:spcPct val="150000"/>
              </a:lnSpc>
            </a:pPr>
            <a:r>
              <a:rPr lang="de-AT" sz="2000" dirty="0">
                <a:latin typeface="+mj-lt"/>
              </a:rPr>
              <a:t>Nutzen Sie Ihre Hochs und schützen Sie Ihre Tiefs</a:t>
            </a:r>
          </a:p>
          <a:p>
            <a:pPr algn="ctr">
              <a:lnSpc>
                <a:spcPct val="150000"/>
              </a:lnSpc>
            </a:pPr>
            <a:r>
              <a:rPr lang="de-AT" sz="2000" dirty="0">
                <a:latin typeface="+mj-lt"/>
              </a:rPr>
              <a:t>Sie können viel mehr erreichen und haben abends trotzdem noch genug Energie für Familie, Freunde und Hobbys.</a:t>
            </a:r>
          </a:p>
          <a:p>
            <a:endParaRPr lang="de-AT" sz="2000" dirty="0">
              <a:latin typeface="+mj-lt"/>
            </a:endParaRPr>
          </a:p>
        </p:txBody>
      </p:sp>
    </p:spTree>
    <p:extLst>
      <p:ext uri="{BB962C8B-B14F-4D97-AF65-F5344CB8AC3E}">
        <p14:creationId xmlns:p14="http://schemas.microsoft.com/office/powerpoint/2010/main" val="36787051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20E7C597-4A78-054B-AD73-151357682FCE}"/>
              </a:ext>
            </a:extLst>
          </p:cNvPr>
          <p:cNvPicPr>
            <a:picLocks noChangeAspect="1"/>
          </p:cNvPicPr>
          <p:nvPr/>
        </p:nvPicPr>
        <p:blipFill rotWithShape="1">
          <a:blip r:embed="rId2"/>
          <a:srcRect r="4620"/>
          <a:stretch/>
        </p:blipFill>
        <p:spPr>
          <a:xfrm>
            <a:off x="7058811" y="231924"/>
            <a:ext cx="5133189" cy="5381817"/>
          </a:xfrm>
          <a:prstGeom prst="rect">
            <a:avLst/>
          </a:prstGeom>
        </p:spPr>
      </p:pic>
      <p:pic>
        <p:nvPicPr>
          <p:cNvPr id="25" name="Picture 24">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extLst>
              <a:ext uri="{28A0092B-C50C-407E-A947-70E740481C1C}">
                <a14:useLocalDpi xmlns:a14="http://schemas.microsoft.com/office/drawing/2010/main"/>
              </a:ext>
            </a:extLst>
          </a:blip>
          <a:stretch>
            <a:fillRect/>
          </a:stretch>
        </p:blipFill>
        <p:spPr>
          <a:xfrm flipH="1" flipV="1">
            <a:off x="0" y="0"/>
            <a:ext cx="12192000" cy="6858000"/>
          </a:xfrm>
          <a:prstGeom prst="rect">
            <a:avLst/>
          </a:prstGeom>
        </p:spPr>
      </p:pic>
      <p:sp>
        <p:nvSpPr>
          <p:cNvPr id="2" name="Titel 1">
            <a:extLst>
              <a:ext uri="{FF2B5EF4-FFF2-40B4-BE49-F238E27FC236}">
                <a16:creationId xmlns:a16="http://schemas.microsoft.com/office/drawing/2014/main" id="{1CB2B707-4F30-6A40-BF1E-1440576D0194}"/>
              </a:ext>
            </a:extLst>
          </p:cNvPr>
          <p:cNvSpPr>
            <a:spLocks noGrp="1"/>
          </p:cNvSpPr>
          <p:nvPr>
            <p:ph type="title"/>
          </p:nvPr>
        </p:nvSpPr>
        <p:spPr>
          <a:xfrm>
            <a:off x="496954" y="399756"/>
            <a:ext cx="4803636" cy="676671"/>
          </a:xfrm>
        </p:spPr>
        <p:txBody>
          <a:bodyPr vert="horz" lIns="91440" tIns="45720" rIns="91440" bIns="45720" rtlCol="0" anchor="ctr">
            <a:normAutofit/>
          </a:bodyPr>
          <a:lstStyle/>
          <a:p>
            <a:r>
              <a:rPr lang="en-US" sz="3200" dirty="0" err="1">
                <a:solidFill>
                  <a:srgbClr val="000000"/>
                </a:solidFill>
              </a:rPr>
              <a:t>Klassische</a:t>
            </a:r>
            <a:r>
              <a:rPr lang="en-US" sz="3200" dirty="0">
                <a:solidFill>
                  <a:srgbClr val="000000"/>
                </a:solidFill>
              </a:rPr>
              <a:t> </a:t>
            </a:r>
            <a:r>
              <a:rPr lang="en-US" sz="3200" dirty="0" err="1">
                <a:solidFill>
                  <a:srgbClr val="000000"/>
                </a:solidFill>
              </a:rPr>
              <a:t>Fehler</a:t>
            </a:r>
            <a:r>
              <a:rPr lang="en-US" sz="3200" dirty="0">
                <a:solidFill>
                  <a:srgbClr val="000000"/>
                </a:solidFill>
              </a:rPr>
              <a:t> - </a:t>
            </a:r>
            <a:r>
              <a:rPr lang="en-US" sz="3200" dirty="0" err="1">
                <a:solidFill>
                  <a:srgbClr val="000000"/>
                </a:solidFill>
              </a:rPr>
              <a:t>Inhalt</a:t>
            </a:r>
            <a:endParaRPr lang="en-US" sz="3200" dirty="0">
              <a:solidFill>
                <a:srgbClr val="000000"/>
              </a:solidFill>
            </a:endParaRPr>
          </a:p>
        </p:txBody>
      </p:sp>
      <p:sp>
        <p:nvSpPr>
          <p:cNvPr id="12" name="Inhaltsplatzhalter 2">
            <a:extLst>
              <a:ext uri="{FF2B5EF4-FFF2-40B4-BE49-F238E27FC236}">
                <a16:creationId xmlns:a16="http://schemas.microsoft.com/office/drawing/2014/main" id="{AFF76171-A6B9-3F4D-87B4-7ABC9137E1D7}"/>
              </a:ext>
            </a:extLst>
          </p:cNvPr>
          <p:cNvSpPr txBox="1">
            <a:spLocks/>
          </p:cNvSpPr>
          <p:nvPr/>
        </p:nvSpPr>
        <p:spPr>
          <a:xfrm>
            <a:off x="506235" y="1076426"/>
            <a:ext cx="6937301" cy="554965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200000"/>
              </a:lnSpc>
              <a:buNone/>
            </a:pPr>
            <a:r>
              <a:rPr lang="de-AT" sz="2000" dirty="0">
                <a:latin typeface="+mj-lt"/>
              </a:rPr>
              <a:t>Kein Spaß an den Aufgaben</a:t>
            </a:r>
          </a:p>
          <a:p>
            <a:pPr fontAlgn="base">
              <a:lnSpc>
                <a:spcPct val="200000"/>
              </a:lnSpc>
            </a:pPr>
            <a:r>
              <a:rPr lang="de-AT" sz="1800" dirty="0">
                <a:solidFill>
                  <a:schemeClr val="tx1">
                    <a:lumMod val="50000"/>
                    <a:lumOff val="50000"/>
                  </a:schemeClr>
                </a:solidFill>
                <a:latin typeface="+mj-lt"/>
              </a:rPr>
              <a:t>Konflikte mit Kollegen, falsches Aufgabengebiet</a:t>
            </a:r>
          </a:p>
          <a:p>
            <a:pPr fontAlgn="base">
              <a:lnSpc>
                <a:spcPct val="200000"/>
              </a:lnSpc>
            </a:pPr>
            <a:r>
              <a:rPr lang="de-AT" sz="1800" dirty="0">
                <a:solidFill>
                  <a:schemeClr val="tx1">
                    <a:lumMod val="50000"/>
                    <a:lumOff val="50000"/>
                  </a:schemeClr>
                </a:solidFill>
                <a:latin typeface="+mj-lt"/>
              </a:rPr>
              <a:t>fehlender Sinn der Aufgabe, falsche Zielsetzung, sinnlose Vorgaben</a:t>
            </a:r>
          </a:p>
          <a:p>
            <a:pPr marL="0" indent="0" fontAlgn="base">
              <a:lnSpc>
                <a:spcPct val="200000"/>
              </a:lnSpc>
              <a:buNone/>
            </a:pPr>
            <a:r>
              <a:rPr lang="de-AT" sz="2000" dirty="0">
                <a:latin typeface="+mj-lt"/>
              </a:rPr>
              <a:t>Zu wenig Delegation</a:t>
            </a:r>
          </a:p>
          <a:p>
            <a:pPr fontAlgn="base">
              <a:lnSpc>
                <a:spcPct val="200000"/>
              </a:lnSpc>
            </a:pPr>
            <a:r>
              <a:rPr lang="de-AT" sz="1800" dirty="0">
                <a:solidFill>
                  <a:schemeClr val="tx1">
                    <a:lumMod val="50000"/>
                    <a:lumOff val="50000"/>
                  </a:schemeClr>
                </a:solidFill>
                <a:latin typeface="+mj-lt"/>
              </a:rPr>
              <a:t>mangelndes Vertrauen in Mitarbeiter, Angst, Autorität zu verlieren</a:t>
            </a:r>
          </a:p>
          <a:p>
            <a:pPr fontAlgn="base">
              <a:lnSpc>
                <a:spcPct val="200000"/>
              </a:lnSpc>
            </a:pPr>
            <a:r>
              <a:rPr lang="de-AT" sz="1800" dirty="0">
                <a:solidFill>
                  <a:schemeClr val="tx1">
                    <a:lumMod val="50000"/>
                    <a:lumOff val="50000"/>
                  </a:schemeClr>
                </a:solidFill>
                <a:latin typeface="+mj-lt"/>
              </a:rPr>
              <a:t> Sorge, Einblick zu gewähren, das Gefühl, es selber besser zu machen</a:t>
            </a:r>
          </a:p>
          <a:p>
            <a:pPr marL="0" indent="0" fontAlgn="base">
              <a:lnSpc>
                <a:spcPct val="200000"/>
              </a:lnSpc>
              <a:buNone/>
            </a:pPr>
            <a:r>
              <a:rPr lang="de-AT" sz="2000" dirty="0">
                <a:latin typeface="+mj-lt"/>
              </a:rPr>
              <a:t>Zu lange Meetings ohne Agenda</a:t>
            </a:r>
          </a:p>
          <a:p>
            <a:pPr fontAlgn="base">
              <a:lnSpc>
                <a:spcPct val="200000"/>
              </a:lnSpc>
            </a:pPr>
            <a:r>
              <a:rPr lang="de-AT" sz="1800" dirty="0">
                <a:solidFill>
                  <a:schemeClr val="tx1">
                    <a:lumMod val="50000"/>
                    <a:lumOff val="50000"/>
                  </a:schemeClr>
                </a:solidFill>
                <a:latin typeface="+mj-lt"/>
              </a:rPr>
              <a:t>Haben Sie für jedes Meeting eine Agenda parat und einen Zeitrahmen!</a:t>
            </a:r>
          </a:p>
        </p:txBody>
      </p:sp>
    </p:spTree>
    <p:extLst>
      <p:ext uri="{BB962C8B-B14F-4D97-AF65-F5344CB8AC3E}">
        <p14:creationId xmlns:p14="http://schemas.microsoft.com/office/powerpoint/2010/main" val="34462754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8EC35E30-8B1D-3843-AB1F-0C251407B2E7}"/>
              </a:ext>
            </a:extLst>
          </p:cNvPr>
          <p:cNvPicPr>
            <a:picLocks noChangeAspect="1"/>
          </p:cNvPicPr>
          <p:nvPr/>
        </p:nvPicPr>
        <p:blipFill rotWithShape="1">
          <a:blip r:embed="rId2"/>
          <a:srcRect l="21618"/>
          <a:stretch/>
        </p:blipFill>
        <p:spPr>
          <a:xfrm>
            <a:off x="0" y="0"/>
            <a:ext cx="8700285" cy="6858000"/>
          </a:xfrm>
          <a:prstGeom prst="rect">
            <a:avLst/>
          </a:prstGeom>
        </p:spPr>
      </p:pic>
      <p:pic>
        <p:nvPicPr>
          <p:cNvPr id="54" name="Picture 53">
            <a:extLst>
              <a:ext uri="{FF2B5EF4-FFF2-40B4-BE49-F238E27FC236}">
                <a16:creationId xmlns:a16="http://schemas.microsoft.com/office/drawing/2014/main" id="{19AE98B8-B73A-4724-B639-017087F923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1CB2B707-4F30-6A40-BF1E-1440576D0194}"/>
              </a:ext>
            </a:extLst>
          </p:cNvPr>
          <p:cNvSpPr>
            <a:spLocks noGrp="1"/>
          </p:cNvSpPr>
          <p:nvPr>
            <p:ph type="title"/>
          </p:nvPr>
        </p:nvSpPr>
        <p:spPr>
          <a:xfrm>
            <a:off x="5588000" y="259449"/>
            <a:ext cx="6121400" cy="955042"/>
          </a:xfrm>
        </p:spPr>
        <p:txBody>
          <a:bodyPr>
            <a:noAutofit/>
          </a:bodyPr>
          <a:lstStyle/>
          <a:p>
            <a:pPr>
              <a:lnSpc>
                <a:spcPct val="100000"/>
              </a:lnSpc>
            </a:pPr>
            <a:r>
              <a:rPr lang="de-DE" sz="3200" dirty="0">
                <a:solidFill>
                  <a:srgbClr val="000000"/>
                </a:solidFill>
              </a:rPr>
              <a:t>Klassische Fehler - Arbeitspensum</a:t>
            </a:r>
          </a:p>
        </p:txBody>
      </p:sp>
      <p:sp>
        <p:nvSpPr>
          <p:cNvPr id="3" name="Inhaltsplatzhalter 2">
            <a:extLst>
              <a:ext uri="{FF2B5EF4-FFF2-40B4-BE49-F238E27FC236}">
                <a16:creationId xmlns:a16="http://schemas.microsoft.com/office/drawing/2014/main" id="{DF08EA6B-06C3-E840-B804-6B83A37B1034}"/>
              </a:ext>
            </a:extLst>
          </p:cNvPr>
          <p:cNvSpPr>
            <a:spLocks noGrp="1"/>
          </p:cNvSpPr>
          <p:nvPr>
            <p:ph idx="1"/>
          </p:nvPr>
        </p:nvSpPr>
        <p:spPr>
          <a:xfrm>
            <a:off x="6997699" y="1473940"/>
            <a:ext cx="5082005" cy="5124610"/>
          </a:xfrm>
        </p:spPr>
        <p:txBody>
          <a:bodyPr anchor="t">
            <a:noAutofit/>
          </a:bodyPr>
          <a:lstStyle/>
          <a:p>
            <a:pPr marL="0" indent="0" fontAlgn="base">
              <a:lnSpc>
                <a:spcPct val="150000"/>
              </a:lnSpc>
              <a:buNone/>
            </a:pPr>
            <a:r>
              <a:rPr lang="de-AT" sz="2000" dirty="0">
                <a:latin typeface="+mj-lt"/>
              </a:rPr>
              <a:t>Mangelnde Zielsetzung</a:t>
            </a:r>
          </a:p>
          <a:p>
            <a:pPr fontAlgn="base">
              <a:lnSpc>
                <a:spcPct val="150000"/>
              </a:lnSpc>
            </a:pPr>
            <a:r>
              <a:rPr lang="de-AT" sz="1800" dirty="0">
                <a:solidFill>
                  <a:schemeClr val="tx1">
                    <a:lumMod val="50000"/>
                    <a:lumOff val="50000"/>
                  </a:schemeClr>
                </a:solidFill>
                <a:latin typeface="+mj-lt"/>
              </a:rPr>
              <a:t>Formulieren Sie Ihre Ziele schriftlich </a:t>
            </a:r>
          </a:p>
          <a:p>
            <a:pPr fontAlgn="base">
              <a:lnSpc>
                <a:spcPct val="150000"/>
              </a:lnSpc>
            </a:pPr>
            <a:r>
              <a:rPr lang="de-AT" sz="1800" dirty="0">
                <a:solidFill>
                  <a:schemeClr val="tx1">
                    <a:lumMod val="50000"/>
                    <a:lumOff val="50000"/>
                  </a:schemeClr>
                </a:solidFill>
                <a:latin typeface="+mj-lt"/>
              </a:rPr>
              <a:t>Regelmäßige Überprüfung</a:t>
            </a:r>
          </a:p>
          <a:p>
            <a:pPr fontAlgn="base">
              <a:lnSpc>
                <a:spcPct val="150000"/>
              </a:lnSpc>
            </a:pPr>
            <a:r>
              <a:rPr lang="de-AT" sz="1800" dirty="0">
                <a:solidFill>
                  <a:schemeClr val="tx1">
                    <a:lumMod val="50000"/>
                    <a:lumOff val="50000"/>
                  </a:schemeClr>
                </a:solidFill>
                <a:latin typeface="+mj-lt"/>
              </a:rPr>
              <a:t>Überhäufter Schreibtisch</a:t>
            </a:r>
          </a:p>
          <a:p>
            <a:pPr marL="0" indent="0" fontAlgn="base">
              <a:lnSpc>
                <a:spcPct val="150000"/>
              </a:lnSpc>
              <a:buNone/>
            </a:pPr>
            <a:r>
              <a:rPr lang="de-AT" sz="2000" dirty="0">
                <a:latin typeface="+mj-lt"/>
              </a:rPr>
              <a:t>Ordnungs- Chaos</a:t>
            </a:r>
          </a:p>
          <a:p>
            <a:pPr fontAlgn="base">
              <a:lnSpc>
                <a:spcPct val="150000"/>
              </a:lnSpc>
            </a:pPr>
            <a:r>
              <a:rPr lang="de-AT" sz="1800" dirty="0">
                <a:solidFill>
                  <a:schemeClr val="tx1">
                    <a:lumMod val="50000"/>
                    <a:lumOff val="50000"/>
                  </a:schemeClr>
                </a:solidFill>
                <a:latin typeface="+mj-lt"/>
              </a:rPr>
              <a:t>fehlende geeigneten Ablagesysteme</a:t>
            </a:r>
          </a:p>
          <a:p>
            <a:pPr fontAlgn="base">
              <a:lnSpc>
                <a:spcPct val="150000"/>
              </a:lnSpc>
            </a:pPr>
            <a:r>
              <a:rPr lang="de-AT" sz="1800" dirty="0">
                <a:solidFill>
                  <a:schemeClr val="tx1">
                    <a:lumMod val="50000"/>
                    <a:lumOff val="50000"/>
                  </a:schemeClr>
                </a:solidFill>
                <a:latin typeface="+mj-lt"/>
              </a:rPr>
              <a:t>zu viele Termine, unrealistische Zeitplanung </a:t>
            </a:r>
          </a:p>
          <a:p>
            <a:pPr fontAlgn="base">
              <a:lnSpc>
                <a:spcPct val="150000"/>
              </a:lnSpc>
            </a:pPr>
            <a:r>
              <a:rPr lang="de-AT" sz="1800" dirty="0">
                <a:solidFill>
                  <a:schemeClr val="tx1">
                    <a:lumMod val="50000"/>
                    <a:lumOff val="50000"/>
                  </a:schemeClr>
                </a:solidFill>
                <a:latin typeface="+mj-lt"/>
              </a:rPr>
              <a:t>zu wenig Pufferzeiten</a:t>
            </a:r>
          </a:p>
          <a:p>
            <a:pPr fontAlgn="base">
              <a:lnSpc>
                <a:spcPct val="150000"/>
              </a:lnSpc>
            </a:pPr>
            <a:r>
              <a:rPr lang="de-AT" sz="1800" dirty="0">
                <a:solidFill>
                  <a:schemeClr val="tx1">
                    <a:lumMod val="50000"/>
                    <a:lumOff val="50000"/>
                  </a:schemeClr>
                </a:solidFill>
                <a:latin typeface="+mj-lt"/>
              </a:rPr>
              <a:t>keine Prioritätensetzung</a:t>
            </a:r>
          </a:p>
        </p:txBody>
      </p:sp>
    </p:spTree>
    <p:extLst>
      <p:ext uri="{BB962C8B-B14F-4D97-AF65-F5344CB8AC3E}">
        <p14:creationId xmlns:p14="http://schemas.microsoft.com/office/powerpoint/2010/main" val="30269402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FF59FDFF-AC4D-B245-928B-7F81F184E9E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909" y="10"/>
            <a:ext cx="6324601" cy="6857990"/>
          </a:xfrm>
          <a:prstGeom prst="rect">
            <a:avLst/>
          </a:prstGeom>
        </p:spPr>
      </p:pic>
      <p:pic>
        <p:nvPicPr>
          <p:cNvPr id="25" name="Picture 24">
            <a:extLst>
              <a:ext uri="{FF2B5EF4-FFF2-40B4-BE49-F238E27FC236}">
                <a16:creationId xmlns:a16="http://schemas.microsoft.com/office/drawing/2014/main" id="{19AE98B8-B73A-4724-B639-017087F923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1CB2B707-4F30-6A40-BF1E-1440576D0194}"/>
              </a:ext>
            </a:extLst>
          </p:cNvPr>
          <p:cNvSpPr>
            <a:spLocks noGrp="1"/>
          </p:cNvSpPr>
          <p:nvPr>
            <p:ph type="title"/>
          </p:nvPr>
        </p:nvSpPr>
        <p:spPr>
          <a:xfrm>
            <a:off x="5575301" y="298812"/>
            <a:ext cx="6324601" cy="698468"/>
          </a:xfrm>
        </p:spPr>
        <p:txBody>
          <a:bodyPr>
            <a:noAutofit/>
          </a:bodyPr>
          <a:lstStyle/>
          <a:p>
            <a:pPr>
              <a:lnSpc>
                <a:spcPct val="100000"/>
              </a:lnSpc>
            </a:pPr>
            <a:r>
              <a:rPr lang="de-DE" sz="3200" dirty="0">
                <a:solidFill>
                  <a:srgbClr val="000000"/>
                </a:solidFill>
              </a:rPr>
              <a:t>Klassische Fehler - Kommunikation</a:t>
            </a:r>
          </a:p>
        </p:txBody>
      </p:sp>
      <p:sp>
        <p:nvSpPr>
          <p:cNvPr id="3" name="Inhaltsplatzhalter 2">
            <a:extLst>
              <a:ext uri="{FF2B5EF4-FFF2-40B4-BE49-F238E27FC236}">
                <a16:creationId xmlns:a16="http://schemas.microsoft.com/office/drawing/2014/main" id="{DF08EA6B-06C3-E840-B804-6B83A37B1034}"/>
              </a:ext>
            </a:extLst>
          </p:cNvPr>
          <p:cNvSpPr>
            <a:spLocks noGrp="1"/>
          </p:cNvSpPr>
          <p:nvPr>
            <p:ph idx="1"/>
          </p:nvPr>
        </p:nvSpPr>
        <p:spPr>
          <a:xfrm>
            <a:off x="6324601" y="997280"/>
            <a:ext cx="5767012" cy="5860720"/>
          </a:xfrm>
        </p:spPr>
        <p:txBody>
          <a:bodyPr anchor="t">
            <a:normAutofit fontScale="92500" lnSpcReduction="10000"/>
          </a:bodyPr>
          <a:lstStyle/>
          <a:p>
            <a:pPr marL="0" indent="0" fontAlgn="base">
              <a:lnSpc>
                <a:spcPct val="200000"/>
              </a:lnSpc>
              <a:buNone/>
            </a:pPr>
            <a:r>
              <a:rPr lang="de-AT" sz="2200" dirty="0">
                <a:latin typeface="+mj-lt"/>
              </a:rPr>
              <a:t>Mangelnde Kommunikation und Information</a:t>
            </a:r>
          </a:p>
          <a:p>
            <a:pPr fontAlgn="base">
              <a:lnSpc>
                <a:spcPct val="200000"/>
              </a:lnSpc>
            </a:pPr>
            <a:r>
              <a:rPr lang="de-AT" sz="1800" dirty="0">
                <a:solidFill>
                  <a:schemeClr val="tx1">
                    <a:lumMod val="50000"/>
                    <a:lumOff val="50000"/>
                  </a:schemeClr>
                </a:solidFill>
                <a:latin typeface="+mj-lt"/>
              </a:rPr>
              <a:t>zu wenige Absprache mit den Kollegen </a:t>
            </a:r>
          </a:p>
          <a:p>
            <a:pPr fontAlgn="base">
              <a:lnSpc>
                <a:spcPct val="200000"/>
              </a:lnSpc>
            </a:pPr>
            <a:r>
              <a:rPr lang="de-AT" sz="1800" dirty="0">
                <a:solidFill>
                  <a:schemeClr val="tx1">
                    <a:lumMod val="50000"/>
                    <a:lumOff val="50000"/>
                  </a:schemeClr>
                </a:solidFill>
                <a:latin typeface="+mj-lt"/>
              </a:rPr>
              <a:t>keine klare Definition bzw. Abgrenzung der Aufgaben </a:t>
            </a:r>
          </a:p>
          <a:p>
            <a:pPr fontAlgn="base">
              <a:lnSpc>
                <a:spcPct val="200000"/>
              </a:lnSpc>
            </a:pPr>
            <a:r>
              <a:rPr lang="de-AT" sz="1800" dirty="0">
                <a:solidFill>
                  <a:schemeClr val="tx1">
                    <a:lumMod val="50000"/>
                    <a:lumOff val="50000"/>
                  </a:schemeClr>
                </a:solidFill>
                <a:latin typeface="+mj-lt"/>
              </a:rPr>
              <a:t>fehlender Teamgeist</a:t>
            </a:r>
          </a:p>
          <a:p>
            <a:pPr marL="0" indent="0" fontAlgn="base">
              <a:lnSpc>
                <a:spcPct val="200000"/>
              </a:lnSpc>
              <a:buNone/>
            </a:pPr>
            <a:r>
              <a:rPr lang="de-AT" sz="2200" dirty="0">
                <a:latin typeface="+mj-lt"/>
              </a:rPr>
              <a:t>Keine harmonische Zusammenarbeit mit den Kollegen</a:t>
            </a:r>
          </a:p>
          <a:p>
            <a:pPr fontAlgn="base">
              <a:lnSpc>
                <a:spcPct val="200000"/>
              </a:lnSpc>
            </a:pPr>
            <a:r>
              <a:rPr lang="de-AT" sz="1800" dirty="0">
                <a:solidFill>
                  <a:schemeClr val="tx1">
                    <a:lumMod val="50000"/>
                    <a:lumOff val="50000"/>
                  </a:schemeClr>
                </a:solidFill>
                <a:latin typeface="+mj-lt"/>
              </a:rPr>
              <a:t>Konflikte zwischen Mitarbeitern</a:t>
            </a:r>
          </a:p>
          <a:p>
            <a:pPr marL="0" indent="0" fontAlgn="base">
              <a:lnSpc>
                <a:spcPct val="200000"/>
              </a:lnSpc>
              <a:buNone/>
            </a:pPr>
            <a:r>
              <a:rPr lang="de-AT" sz="2200" dirty="0">
                <a:latin typeface="+mj-lt"/>
              </a:rPr>
              <a:t>Häufige Störungen</a:t>
            </a:r>
          </a:p>
          <a:p>
            <a:pPr fontAlgn="base">
              <a:lnSpc>
                <a:spcPct val="200000"/>
              </a:lnSpc>
            </a:pPr>
            <a:r>
              <a:rPr lang="de-AT" sz="1800" dirty="0">
                <a:solidFill>
                  <a:schemeClr val="tx1">
                    <a:lumMod val="50000"/>
                    <a:lumOff val="50000"/>
                  </a:schemeClr>
                </a:solidFill>
                <a:latin typeface="+mj-lt"/>
              </a:rPr>
              <a:t>ständige Telefonate, sich unterbrechen lassen</a:t>
            </a:r>
          </a:p>
          <a:p>
            <a:pPr fontAlgn="base">
              <a:lnSpc>
                <a:spcPct val="200000"/>
              </a:lnSpc>
            </a:pPr>
            <a:r>
              <a:rPr lang="de-AT" sz="1800" dirty="0">
                <a:solidFill>
                  <a:schemeClr val="tx1">
                    <a:lumMod val="50000"/>
                    <a:lumOff val="50000"/>
                  </a:schemeClr>
                </a:solidFill>
                <a:latin typeface="+mj-lt"/>
              </a:rPr>
              <a:t>nicht Nein sagen können</a:t>
            </a:r>
          </a:p>
          <a:p>
            <a:pPr marL="0" indent="0" fontAlgn="base">
              <a:lnSpc>
                <a:spcPct val="150000"/>
              </a:lnSpc>
              <a:buNone/>
            </a:pPr>
            <a:endParaRPr lang="de-AT" sz="2000" dirty="0">
              <a:latin typeface="+mj-lt"/>
            </a:endParaRPr>
          </a:p>
        </p:txBody>
      </p:sp>
    </p:spTree>
    <p:extLst>
      <p:ext uri="{BB962C8B-B14F-4D97-AF65-F5344CB8AC3E}">
        <p14:creationId xmlns:p14="http://schemas.microsoft.com/office/powerpoint/2010/main" val="25371808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5C5CB159-C738-B547-A5AA-6491278DFE8D}"/>
              </a:ext>
            </a:extLst>
          </p:cNvPr>
          <p:cNvPicPr>
            <a:picLocks noChangeAspect="1"/>
          </p:cNvPicPr>
          <p:nvPr/>
        </p:nvPicPr>
        <p:blipFill rotWithShape="1">
          <a:blip r:embed="rId2"/>
          <a:srcRect r="25617"/>
          <a:stretch/>
        </p:blipFill>
        <p:spPr>
          <a:xfrm>
            <a:off x="4540243" y="0"/>
            <a:ext cx="7651758" cy="6858000"/>
          </a:xfrm>
          <a:prstGeom prst="rect">
            <a:avLst/>
          </a:prstGeom>
        </p:spPr>
      </p:pic>
      <p:pic>
        <p:nvPicPr>
          <p:cNvPr id="10" name="Picture 9">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extLst>
              <a:ext uri="{28A0092B-C50C-407E-A947-70E740481C1C}">
                <a14:useLocalDpi xmlns:a14="http://schemas.microsoft.com/office/drawing/2010/main"/>
              </a:ext>
            </a:extLst>
          </a:blip>
          <a:stretch>
            <a:fillRect/>
          </a:stretch>
        </p:blipFill>
        <p:spPr>
          <a:xfrm flipH="1" flipV="1">
            <a:off x="0" y="0"/>
            <a:ext cx="12192000" cy="6858000"/>
          </a:xfrm>
          <a:prstGeom prst="rect">
            <a:avLst/>
          </a:prstGeom>
        </p:spPr>
      </p:pic>
      <p:sp>
        <p:nvSpPr>
          <p:cNvPr id="3" name="Inhaltsplatzhalter 2">
            <a:extLst>
              <a:ext uri="{FF2B5EF4-FFF2-40B4-BE49-F238E27FC236}">
                <a16:creationId xmlns:a16="http://schemas.microsoft.com/office/drawing/2014/main" id="{DF08EA6B-06C3-E840-B804-6B83A37B1034}"/>
              </a:ext>
            </a:extLst>
          </p:cNvPr>
          <p:cNvSpPr>
            <a:spLocks noGrp="1"/>
          </p:cNvSpPr>
          <p:nvPr>
            <p:ph idx="1"/>
          </p:nvPr>
        </p:nvSpPr>
        <p:spPr>
          <a:xfrm>
            <a:off x="203200" y="685800"/>
            <a:ext cx="6426200" cy="5765800"/>
          </a:xfrm>
        </p:spPr>
        <p:txBody>
          <a:bodyPr anchor="t">
            <a:noAutofit/>
          </a:bodyPr>
          <a:lstStyle/>
          <a:p>
            <a:pPr marL="0" indent="0" algn="ctr" fontAlgn="base">
              <a:lnSpc>
                <a:spcPct val="150000"/>
              </a:lnSpc>
              <a:buNone/>
            </a:pPr>
            <a:r>
              <a:rPr lang="de-AT" b="1" dirty="0">
                <a:solidFill>
                  <a:srgbClr val="C00000"/>
                </a:solidFill>
                <a:latin typeface="Apple Chancery" panose="03020702040506060504" pitchFamily="66" charset="-79"/>
                <a:cs typeface="Apple Chancery" panose="03020702040506060504" pitchFamily="66" charset="-79"/>
              </a:rPr>
              <a:t>Mein persönlicher Tipp</a:t>
            </a:r>
          </a:p>
          <a:p>
            <a:pPr marL="0" indent="0" algn="ctr" fontAlgn="base">
              <a:lnSpc>
                <a:spcPct val="150000"/>
              </a:lnSpc>
              <a:buNone/>
            </a:pPr>
            <a:r>
              <a:rPr lang="de-AT" sz="2400" dirty="0">
                <a:solidFill>
                  <a:srgbClr val="C00000"/>
                </a:solidFill>
                <a:latin typeface="Apple Chancery" panose="03020702040506060504" pitchFamily="66" charset="-79"/>
                <a:cs typeface="Apple Chancery" panose="03020702040506060504" pitchFamily="66" charset="-79"/>
              </a:rPr>
              <a:t>Vergessen Sie nie, </a:t>
            </a:r>
          </a:p>
          <a:p>
            <a:pPr marL="0" indent="0" algn="ctr" fontAlgn="base">
              <a:lnSpc>
                <a:spcPct val="150000"/>
              </a:lnSpc>
              <a:buNone/>
            </a:pPr>
            <a:r>
              <a:rPr lang="de-AT" sz="2400" dirty="0">
                <a:solidFill>
                  <a:srgbClr val="C00000"/>
                </a:solidFill>
                <a:latin typeface="Apple Chancery" panose="03020702040506060504" pitchFamily="66" charset="-79"/>
                <a:cs typeface="Apple Chancery" panose="03020702040506060504" pitchFamily="66" charset="-79"/>
              </a:rPr>
              <a:t>dass Ihre Kräfte begrenzt sind, </a:t>
            </a:r>
          </a:p>
          <a:p>
            <a:pPr marL="0" indent="0" algn="ctr" fontAlgn="base">
              <a:lnSpc>
                <a:spcPct val="150000"/>
              </a:lnSpc>
              <a:buNone/>
            </a:pPr>
            <a:r>
              <a:rPr lang="de-AT" sz="2400" dirty="0">
                <a:solidFill>
                  <a:srgbClr val="C00000"/>
                </a:solidFill>
                <a:latin typeface="Apple Chancery" panose="03020702040506060504" pitchFamily="66" charset="-79"/>
                <a:cs typeface="Apple Chancery" panose="03020702040506060504" pitchFamily="66" charset="-79"/>
              </a:rPr>
              <a:t>und wenn Sie sich übernehmen, </a:t>
            </a:r>
          </a:p>
          <a:p>
            <a:pPr marL="0" indent="0" algn="ctr" fontAlgn="base">
              <a:lnSpc>
                <a:spcPct val="150000"/>
              </a:lnSpc>
              <a:buNone/>
            </a:pPr>
            <a:r>
              <a:rPr lang="de-AT" sz="2400" dirty="0">
                <a:solidFill>
                  <a:srgbClr val="C00000"/>
                </a:solidFill>
                <a:latin typeface="Apple Chancery" panose="03020702040506060504" pitchFamily="66" charset="-79"/>
                <a:cs typeface="Apple Chancery" panose="03020702040506060504" pitchFamily="66" charset="-79"/>
              </a:rPr>
              <a:t>und dann ausfallen, </a:t>
            </a:r>
          </a:p>
          <a:p>
            <a:pPr marL="0" indent="0" algn="ctr" fontAlgn="base">
              <a:lnSpc>
                <a:spcPct val="150000"/>
              </a:lnSpc>
              <a:buNone/>
            </a:pPr>
            <a:r>
              <a:rPr lang="de-AT" sz="2400" dirty="0">
                <a:solidFill>
                  <a:srgbClr val="C00000"/>
                </a:solidFill>
                <a:latin typeface="Apple Chancery" panose="03020702040506060504" pitchFamily="66" charset="-79"/>
                <a:cs typeface="Apple Chancery" panose="03020702040506060504" pitchFamily="66" charset="-79"/>
              </a:rPr>
              <a:t>ist niemandem gedient!!! </a:t>
            </a:r>
          </a:p>
          <a:p>
            <a:pPr marL="0" indent="0" algn="ctr" fontAlgn="base">
              <a:lnSpc>
                <a:spcPct val="200000"/>
              </a:lnSpc>
              <a:buNone/>
            </a:pPr>
            <a:endParaRPr lang="de-AT" sz="1000" dirty="0">
              <a:solidFill>
                <a:srgbClr val="C00000"/>
              </a:solidFill>
              <a:latin typeface="Apple Chancery" panose="03020702040506060504" pitchFamily="66" charset="-79"/>
              <a:cs typeface="Apple Chancery" panose="03020702040506060504" pitchFamily="66" charset="-79"/>
            </a:endParaRPr>
          </a:p>
          <a:p>
            <a:pPr marL="0" indent="0" algn="ctr" fontAlgn="base">
              <a:lnSpc>
                <a:spcPct val="200000"/>
              </a:lnSpc>
              <a:buNone/>
            </a:pPr>
            <a:endParaRPr lang="de-AT" sz="1000" dirty="0">
              <a:solidFill>
                <a:srgbClr val="C00000"/>
              </a:solidFill>
              <a:latin typeface="Apple Chancery" panose="03020702040506060504" pitchFamily="66" charset="-79"/>
              <a:cs typeface="Apple Chancery" panose="03020702040506060504" pitchFamily="66" charset="-79"/>
            </a:endParaRPr>
          </a:p>
          <a:p>
            <a:pPr marL="0" indent="0" algn="ctr" fontAlgn="base">
              <a:lnSpc>
                <a:spcPct val="200000"/>
              </a:lnSpc>
              <a:buNone/>
            </a:pPr>
            <a:r>
              <a:rPr lang="de-AT" sz="2200" dirty="0">
                <a:solidFill>
                  <a:srgbClr val="C00000"/>
                </a:solidFill>
                <a:latin typeface="Apple Chancery" panose="03020702040506060504" pitchFamily="66" charset="-79"/>
                <a:cs typeface="Apple Chancery" panose="03020702040506060504" pitchFamily="66" charset="-79"/>
              </a:rPr>
              <a:t>Teilen Sie Ihre Zeit- und Kraft-Ressourcen weise ein.</a:t>
            </a:r>
          </a:p>
        </p:txBody>
      </p:sp>
    </p:spTree>
    <p:extLst>
      <p:ext uri="{BB962C8B-B14F-4D97-AF65-F5344CB8AC3E}">
        <p14:creationId xmlns:p14="http://schemas.microsoft.com/office/powerpoint/2010/main" val="26087660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9AE98B8-B73A-4724-B639-017087F923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1CB2B707-4F30-6A40-BF1E-1440576D0194}"/>
              </a:ext>
            </a:extLst>
          </p:cNvPr>
          <p:cNvSpPr>
            <a:spLocks noGrp="1"/>
          </p:cNvSpPr>
          <p:nvPr>
            <p:ph type="title"/>
          </p:nvPr>
        </p:nvSpPr>
        <p:spPr>
          <a:xfrm>
            <a:off x="7099298" y="699063"/>
            <a:ext cx="4102101" cy="763977"/>
          </a:xfrm>
        </p:spPr>
        <p:txBody>
          <a:bodyPr>
            <a:normAutofit/>
          </a:bodyPr>
          <a:lstStyle/>
          <a:p>
            <a:r>
              <a:rPr lang="de-DE" sz="3200" dirty="0">
                <a:solidFill>
                  <a:srgbClr val="000000"/>
                </a:solidFill>
              </a:rPr>
              <a:t>Tool-Beispiel </a:t>
            </a:r>
            <a:r>
              <a:rPr lang="de-DE" sz="3200" b="1" dirty="0">
                <a:solidFill>
                  <a:srgbClr val="C00000"/>
                </a:solidFill>
              </a:rPr>
              <a:t>Office 365</a:t>
            </a:r>
          </a:p>
        </p:txBody>
      </p:sp>
      <p:sp>
        <p:nvSpPr>
          <p:cNvPr id="3" name="Inhaltsplatzhalter 2">
            <a:extLst>
              <a:ext uri="{FF2B5EF4-FFF2-40B4-BE49-F238E27FC236}">
                <a16:creationId xmlns:a16="http://schemas.microsoft.com/office/drawing/2014/main" id="{DF08EA6B-06C3-E840-B804-6B83A37B1034}"/>
              </a:ext>
            </a:extLst>
          </p:cNvPr>
          <p:cNvSpPr>
            <a:spLocks noGrp="1"/>
          </p:cNvSpPr>
          <p:nvPr>
            <p:ph idx="1"/>
          </p:nvPr>
        </p:nvSpPr>
        <p:spPr>
          <a:xfrm>
            <a:off x="7099298" y="3022600"/>
            <a:ext cx="4727611" cy="2870200"/>
          </a:xfrm>
        </p:spPr>
        <p:txBody>
          <a:bodyPr anchor="t">
            <a:noAutofit/>
          </a:bodyPr>
          <a:lstStyle/>
          <a:p>
            <a:pPr marL="0" indent="0" algn="ctr">
              <a:lnSpc>
                <a:spcPct val="100000"/>
              </a:lnSpc>
              <a:spcBef>
                <a:spcPts val="0"/>
              </a:spcBef>
              <a:buNone/>
            </a:pPr>
            <a:r>
              <a:rPr lang="de-AT" sz="3600" b="1" dirty="0">
                <a:solidFill>
                  <a:srgbClr val="000000"/>
                </a:solidFill>
                <a:latin typeface="+mj-lt"/>
                <a:hlinkClick r:id="rId3"/>
              </a:rPr>
              <a:t>Office 365 - Kurzvorstellung</a:t>
            </a:r>
            <a:endParaRPr lang="de-AT" sz="3600" b="1" dirty="0">
              <a:solidFill>
                <a:srgbClr val="000000"/>
              </a:solidFill>
              <a:latin typeface="+mj-lt"/>
            </a:endParaRPr>
          </a:p>
        </p:txBody>
      </p:sp>
      <p:pic>
        <p:nvPicPr>
          <p:cNvPr id="4" name="Grafik 3">
            <a:extLst>
              <a:ext uri="{FF2B5EF4-FFF2-40B4-BE49-F238E27FC236}">
                <a16:creationId xmlns:a16="http://schemas.microsoft.com/office/drawing/2014/main" id="{A4342BC2-0C82-084F-9D3F-9C44376DA341}"/>
              </a:ext>
            </a:extLst>
          </p:cNvPr>
          <p:cNvPicPr>
            <a:picLocks noChangeAspect="1"/>
          </p:cNvPicPr>
          <p:nvPr/>
        </p:nvPicPr>
        <p:blipFill>
          <a:blip r:embed="rId4"/>
          <a:stretch>
            <a:fillRect/>
          </a:stretch>
        </p:blipFill>
        <p:spPr>
          <a:xfrm>
            <a:off x="0" y="448701"/>
            <a:ext cx="7099297" cy="5960598"/>
          </a:xfrm>
          <a:prstGeom prst="rect">
            <a:avLst/>
          </a:prstGeom>
        </p:spPr>
      </p:pic>
    </p:spTree>
    <p:extLst>
      <p:ext uri="{BB962C8B-B14F-4D97-AF65-F5344CB8AC3E}">
        <p14:creationId xmlns:p14="http://schemas.microsoft.com/office/powerpoint/2010/main" val="35429656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Ein Bild, das Text enthält.&#10;&#10;Automatisch generierte Beschreibung">
            <a:extLst>
              <a:ext uri="{FF2B5EF4-FFF2-40B4-BE49-F238E27FC236}">
                <a16:creationId xmlns:a16="http://schemas.microsoft.com/office/drawing/2014/main" id="{6357057A-D36B-B94D-8159-66F873AAB27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163783" y="2606094"/>
            <a:ext cx="5527641" cy="4092777"/>
          </a:xfrm>
          <a:prstGeom prst="rect">
            <a:avLst/>
          </a:prstGeom>
        </p:spPr>
      </p:pic>
      <p:sp>
        <p:nvSpPr>
          <p:cNvPr id="14" name="Textfeld 13">
            <a:extLst>
              <a:ext uri="{FF2B5EF4-FFF2-40B4-BE49-F238E27FC236}">
                <a16:creationId xmlns:a16="http://schemas.microsoft.com/office/drawing/2014/main" id="{133B7F85-632A-0C43-90F4-72F979928DF9}"/>
              </a:ext>
            </a:extLst>
          </p:cNvPr>
          <p:cNvSpPr txBox="1"/>
          <p:nvPr/>
        </p:nvSpPr>
        <p:spPr>
          <a:xfrm>
            <a:off x="826956" y="724073"/>
            <a:ext cx="8201297" cy="1695208"/>
          </a:xfrm>
          <a:prstGeom prst="rect">
            <a:avLst/>
          </a:prstGeom>
          <a:noFill/>
          <a:ln>
            <a:solidFill>
              <a:srgbClr val="C00000"/>
            </a:solidFill>
          </a:ln>
        </p:spPr>
        <p:txBody>
          <a:bodyPr wrap="square" rtlCol="0" anchor="ctr">
            <a:spAutoFit/>
          </a:bodyPr>
          <a:lstStyle/>
          <a:p>
            <a:pPr algn="ctr">
              <a:lnSpc>
                <a:spcPct val="200000"/>
              </a:lnSpc>
            </a:pPr>
            <a:r>
              <a:rPr lang="de-DE" sz="2800" dirty="0">
                <a:latin typeface="+mj-lt"/>
              </a:rPr>
              <a:t>Ich danke recht herzlich für Ihr Interesse, stehe für Rückfragen jederzeit gerne zur Verfügung</a:t>
            </a:r>
          </a:p>
        </p:txBody>
      </p:sp>
    </p:spTree>
    <p:extLst>
      <p:ext uri="{BB962C8B-B14F-4D97-AF65-F5344CB8AC3E}">
        <p14:creationId xmlns:p14="http://schemas.microsoft.com/office/powerpoint/2010/main" val="41973189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277F342E-0C6D-3B43-BADE-C6ECCDB51A02}"/>
              </a:ext>
            </a:extLst>
          </p:cNvPr>
          <p:cNvPicPr>
            <a:picLocks noChangeAspect="1"/>
          </p:cNvPicPr>
          <p:nvPr/>
        </p:nvPicPr>
        <p:blipFill rotWithShape="1">
          <a:blip r:embed="rId2">
            <a:alphaModFix amt="90000"/>
          </a:blip>
          <a:srcRect t="1332" r="19717"/>
          <a:stretch/>
        </p:blipFill>
        <p:spPr>
          <a:xfrm>
            <a:off x="5463251" y="0"/>
            <a:ext cx="6728749" cy="6858000"/>
          </a:xfrm>
          <a:prstGeom prst="rect">
            <a:avLst/>
          </a:prstGeom>
        </p:spPr>
      </p:pic>
      <p:pic>
        <p:nvPicPr>
          <p:cNvPr id="19" name="Picture 18">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extLst>
              <a:ext uri="{28A0092B-C50C-407E-A947-70E740481C1C}">
                <a14:useLocalDpi xmlns:a14="http://schemas.microsoft.com/office/drawing/2010/main"/>
              </a:ext>
            </a:extLst>
          </a:blip>
          <a:stretch>
            <a:fillRect/>
          </a:stretch>
        </p:blipFill>
        <p:spPr>
          <a:xfrm flipH="1" flipV="1">
            <a:off x="0" y="0"/>
            <a:ext cx="12192000" cy="6858000"/>
          </a:xfrm>
          <a:prstGeom prst="rect">
            <a:avLst/>
          </a:prstGeom>
        </p:spPr>
      </p:pic>
      <p:sp>
        <p:nvSpPr>
          <p:cNvPr id="2" name="Titel 1">
            <a:extLst>
              <a:ext uri="{FF2B5EF4-FFF2-40B4-BE49-F238E27FC236}">
                <a16:creationId xmlns:a16="http://schemas.microsoft.com/office/drawing/2014/main" id="{1CB2B707-4F30-6A40-BF1E-1440576D0194}"/>
              </a:ext>
            </a:extLst>
          </p:cNvPr>
          <p:cNvSpPr>
            <a:spLocks noGrp="1"/>
          </p:cNvSpPr>
          <p:nvPr>
            <p:ph type="title"/>
          </p:nvPr>
        </p:nvSpPr>
        <p:spPr>
          <a:xfrm>
            <a:off x="203200" y="133483"/>
            <a:ext cx="6554038" cy="806317"/>
          </a:xfrm>
        </p:spPr>
        <p:txBody>
          <a:bodyPr>
            <a:noAutofit/>
          </a:bodyPr>
          <a:lstStyle/>
          <a:p>
            <a:pPr>
              <a:spcBef>
                <a:spcPts val="0"/>
              </a:spcBef>
              <a:spcAft>
                <a:spcPts val="600"/>
              </a:spcAft>
            </a:pPr>
            <a:r>
              <a:rPr lang="de-DE" sz="3200" b="1" dirty="0">
                <a:solidFill>
                  <a:srgbClr val="000000"/>
                </a:solidFill>
              </a:rPr>
              <a:t>Methoden</a:t>
            </a:r>
          </a:p>
        </p:txBody>
      </p:sp>
      <p:sp>
        <p:nvSpPr>
          <p:cNvPr id="3" name="Inhaltsplatzhalter 2">
            <a:extLst>
              <a:ext uri="{FF2B5EF4-FFF2-40B4-BE49-F238E27FC236}">
                <a16:creationId xmlns:a16="http://schemas.microsoft.com/office/drawing/2014/main" id="{DF08EA6B-06C3-E840-B804-6B83A37B1034}"/>
              </a:ext>
            </a:extLst>
          </p:cNvPr>
          <p:cNvSpPr>
            <a:spLocks noGrp="1"/>
          </p:cNvSpPr>
          <p:nvPr>
            <p:ph idx="1"/>
          </p:nvPr>
        </p:nvSpPr>
        <p:spPr>
          <a:xfrm>
            <a:off x="203200" y="939800"/>
            <a:ext cx="6554038" cy="5589053"/>
          </a:xfrm>
        </p:spPr>
        <p:txBody>
          <a:bodyPr anchor="t">
            <a:noAutofit/>
          </a:bodyPr>
          <a:lstStyle/>
          <a:p>
            <a:pPr fontAlgn="base">
              <a:lnSpc>
                <a:spcPct val="100000"/>
              </a:lnSpc>
            </a:pPr>
            <a:r>
              <a:rPr lang="de-AT" sz="2000" dirty="0">
                <a:latin typeface="+mj-lt"/>
              </a:rPr>
              <a:t>Das Direkt-Prinzip</a:t>
            </a:r>
          </a:p>
          <a:p>
            <a:pPr fontAlgn="base">
              <a:lnSpc>
                <a:spcPct val="100000"/>
              </a:lnSpc>
            </a:pPr>
            <a:r>
              <a:rPr lang="de-AT" sz="2000" dirty="0">
                <a:latin typeface="+mj-lt"/>
              </a:rPr>
              <a:t>Eisenhower Prinzip (ABCD)</a:t>
            </a:r>
          </a:p>
          <a:p>
            <a:pPr fontAlgn="base">
              <a:lnSpc>
                <a:spcPct val="100000"/>
              </a:lnSpc>
            </a:pPr>
            <a:r>
              <a:rPr lang="de-AT" sz="2000" dirty="0">
                <a:latin typeface="+mj-lt"/>
              </a:rPr>
              <a:t>Das Pareto Prinzip</a:t>
            </a:r>
          </a:p>
          <a:p>
            <a:pPr fontAlgn="base">
              <a:lnSpc>
                <a:spcPct val="100000"/>
              </a:lnSpc>
            </a:pPr>
            <a:r>
              <a:rPr lang="de-AT" sz="2000" dirty="0">
                <a:latin typeface="+mj-lt"/>
              </a:rPr>
              <a:t>ALPEN-Methode</a:t>
            </a:r>
          </a:p>
          <a:p>
            <a:pPr fontAlgn="base">
              <a:lnSpc>
                <a:spcPct val="100000"/>
              </a:lnSpc>
            </a:pPr>
            <a:r>
              <a:rPr lang="de-AT" sz="2000" dirty="0">
                <a:latin typeface="+mj-lt"/>
              </a:rPr>
              <a:t>10-10-10 Methode</a:t>
            </a:r>
          </a:p>
          <a:p>
            <a:pPr fontAlgn="base">
              <a:lnSpc>
                <a:spcPct val="100000"/>
              </a:lnSpc>
            </a:pPr>
            <a:r>
              <a:rPr lang="de-AT" sz="2000" dirty="0">
                <a:latin typeface="+mj-lt"/>
              </a:rPr>
              <a:t>High Value </a:t>
            </a:r>
            <a:r>
              <a:rPr lang="de-AT" sz="2000" dirty="0" err="1">
                <a:latin typeface="+mj-lt"/>
              </a:rPr>
              <a:t>Activities</a:t>
            </a:r>
            <a:endParaRPr lang="de-AT" sz="2000" dirty="0">
              <a:latin typeface="+mj-lt"/>
            </a:endParaRPr>
          </a:p>
          <a:p>
            <a:pPr fontAlgn="base">
              <a:lnSpc>
                <a:spcPct val="100000"/>
              </a:lnSpc>
            </a:pPr>
            <a:r>
              <a:rPr lang="de-AT" sz="2000" dirty="0">
                <a:latin typeface="+mj-lt"/>
              </a:rPr>
              <a:t>Rückwärtsplanung</a:t>
            </a:r>
          </a:p>
          <a:p>
            <a:pPr fontAlgn="base">
              <a:lnSpc>
                <a:spcPct val="100000"/>
              </a:lnSpc>
            </a:pPr>
            <a:r>
              <a:rPr lang="de-AT" sz="2000" dirty="0">
                <a:latin typeface="+mj-lt"/>
              </a:rPr>
              <a:t>Prioritäten-Prinzip</a:t>
            </a:r>
          </a:p>
          <a:p>
            <a:pPr fontAlgn="base">
              <a:lnSpc>
                <a:spcPct val="100000"/>
              </a:lnSpc>
            </a:pPr>
            <a:r>
              <a:rPr lang="de-AT" sz="2000" dirty="0">
                <a:latin typeface="+mj-lt"/>
              </a:rPr>
              <a:t>Die Not-</a:t>
            </a:r>
            <a:r>
              <a:rPr lang="de-AT" sz="2000" dirty="0" err="1">
                <a:latin typeface="+mj-lt"/>
              </a:rPr>
              <a:t>to</a:t>
            </a:r>
            <a:r>
              <a:rPr lang="de-AT" sz="2000" dirty="0">
                <a:latin typeface="+mj-lt"/>
              </a:rPr>
              <a:t>-do-Liste</a:t>
            </a:r>
          </a:p>
          <a:p>
            <a:pPr fontAlgn="base">
              <a:lnSpc>
                <a:spcPct val="100000"/>
              </a:lnSpc>
            </a:pPr>
            <a:r>
              <a:rPr lang="de-AT" sz="2000" dirty="0">
                <a:latin typeface="+mj-lt"/>
              </a:rPr>
              <a:t>Stille Stunde</a:t>
            </a:r>
          </a:p>
          <a:p>
            <a:pPr fontAlgn="base">
              <a:lnSpc>
                <a:spcPct val="100000"/>
              </a:lnSpc>
            </a:pPr>
            <a:r>
              <a:rPr lang="de-AT" sz="2000" dirty="0">
                <a:latin typeface="+mj-lt"/>
              </a:rPr>
              <a:t>Tägliche Erfolgskontrolle / Tages </a:t>
            </a:r>
            <a:r>
              <a:rPr lang="de-AT" sz="2000" dirty="0" err="1">
                <a:latin typeface="+mj-lt"/>
              </a:rPr>
              <a:t>To</a:t>
            </a:r>
            <a:r>
              <a:rPr lang="de-AT" sz="2000" dirty="0">
                <a:latin typeface="+mj-lt"/>
              </a:rPr>
              <a:t> </a:t>
            </a:r>
            <a:r>
              <a:rPr lang="de-AT" sz="2000" dirty="0" err="1">
                <a:latin typeface="+mj-lt"/>
              </a:rPr>
              <a:t>Do‘s</a:t>
            </a:r>
            <a:endParaRPr lang="de-AT" sz="2000" dirty="0">
              <a:latin typeface="+mj-lt"/>
            </a:endParaRPr>
          </a:p>
          <a:p>
            <a:pPr fontAlgn="base">
              <a:lnSpc>
                <a:spcPct val="100000"/>
              </a:lnSpc>
            </a:pPr>
            <a:r>
              <a:rPr lang="de-AT" sz="2000" dirty="0">
                <a:latin typeface="+mj-lt"/>
              </a:rPr>
              <a:t>Klassische Fehler in Zeitplanung</a:t>
            </a:r>
          </a:p>
          <a:p>
            <a:pPr fontAlgn="base">
              <a:lnSpc>
                <a:spcPct val="100000"/>
              </a:lnSpc>
            </a:pPr>
            <a:r>
              <a:rPr lang="de-AT" sz="2000" dirty="0">
                <a:latin typeface="+mj-lt"/>
              </a:rPr>
              <a:t>Tool-Beispiel</a:t>
            </a:r>
          </a:p>
        </p:txBody>
      </p:sp>
    </p:spTree>
    <p:extLst>
      <p:ext uri="{BB962C8B-B14F-4D97-AF65-F5344CB8AC3E}">
        <p14:creationId xmlns:p14="http://schemas.microsoft.com/office/powerpoint/2010/main" val="69325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C9452CE-B98C-564A-9391-733D3536BC20}"/>
              </a:ext>
            </a:extLst>
          </p:cNvPr>
          <p:cNvPicPr>
            <a:picLocks noChangeAspect="1"/>
          </p:cNvPicPr>
          <p:nvPr/>
        </p:nvPicPr>
        <p:blipFill rotWithShape="1">
          <a:blip r:embed="rId2">
            <a:alphaModFix/>
          </a:blip>
          <a:srcRect l="2230" r="25919"/>
          <a:stretch/>
        </p:blipFill>
        <p:spPr>
          <a:xfrm>
            <a:off x="0" y="1481328"/>
            <a:ext cx="5295482" cy="5386148"/>
          </a:xfrm>
          <a:custGeom>
            <a:avLst/>
            <a:gdLst>
              <a:gd name="connsiteX0" fmla="*/ 1986067 w 5190767"/>
              <a:gd name="connsiteY0" fmla="*/ 0 h 5530385"/>
              <a:gd name="connsiteX1" fmla="*/ 5190767 w 5190767"/>
              <a:gd name="connsiteY1" fmla="*/ 3204701 h 5530385"/>
              <a:gd name="connsiteX2" fmla="*/ 4252132 w 5190767"/>
              <a:gd name="connsiteY2" fmla="*/ 5470767 h 5530385"/>
              <a:gd name="connsiteX3" fmla="*/ 4186536 w 5190767"/>
              <a:gd name="connsiteY3" fmla="*/ 5530385 h 5530385"/>
              <a:gd name="connsiteX4" fmla="*/ 0 w 5190767"/>
              <a:gd name="connsiteY4" fmla="*/ 5530385 h 5530385"/>
              <a:gd name="connsiteX5" fmla="*/ 0 w 5190767"/>
              <a:gd name="connsiteY5" fmla="*/ 692598 h 5530385"/>
              <a:gd name="connsiteX6" fmla="*/ 194287 w 5190767"/>
              <a:gd name="connsiteY6" fmla="*/ 547313 h 5530385"/>
              <a:gd name="connsiteX7" fmla="*/ 1986067 w 5190767"/>
              <a:gd name="connsiteY7" fmla="*/ 0 h 5530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0767" h="5530385">
                <a:moveTo>
                  <a:pt x="1986067" y="0"/>
                </a:moveTo>
                <a:cubicBezTo>
                  <a:pt x="3755974" y="0"/>
                  <a:pt x="5190767" y="1434794"/>
                  <a:pt x="5190767" y="3204701"/>
                </a:cubicBezTo>
                <a:cubicBezTo>
                  <a:pt x="5190767" y="4089655"/>
                  <a:pt x="4832069" y="4890830"/>
                  <a:pt x="4252132" y="5470767"/>
                </a:cubicBezTo>
                <a:lnTo>
                  <a:pt x="4186536" y="5530385"/>
                </a:lnTo>
                <a:lnTo>
                  <a:pt x="0" y="5530385"/>
                </a:lnTo>
                <a:lnTo>
                  <a:pt x="0" y="692598"/>
                </a:lnTo>
                <a:lnTo>
                  <a:pt x="194287" y="547313"/>
                </a:lnTo>
                <a:cubicBezTo>
                  <a:pt x="705761" y="201768"/>
                  <a:pt x="1322351" y="0"/>
                  <a:pt x="1986067" y="0"/>
                </a:cubicBezTo>
                <a:close/>
              </a:path>
            </a:pathLst>
          </a:custGeom>
          <a:effectLst>
            <a:softEdge rad="0"/>
          </a:effectLst>
        </p:spPr>
      </p:pic>
      <p:pic>
        <p:nvPicPr>
          <p:cNvPr id="10" name="Grafik 9">
            <a:extLst>
              <a:ext uri="{FF2B5EF4-FFF2-40B4-BE49-F238E27FC236}">
                <a16:creationId xmlns:a16="http://schemas.microsoft.com/office/drawing/2014/main" id="{1F9F1A42-31EC-5F49-B10B-1F58D1C77A1B}"/>
              </a:ext>
            </a:extLst>
          </p:cNvPr>
          <p:cNvPicPr>
            <a:picLocks noChangeAspect="1"/>
          </p:cNvPicPr>
          <p:nvPr/>
        </p:nvPicPr>
        <p:blipFill>
          <a:blip r:embed="rId3">
            <a:alphaModFix/>
          </a:blip>
          <a:srcRect/>
          <a:stretch/>
        </p:blipFill>
        <p:spPr>
          <a:xfrm>
            <a:off x="8007861" y="0"/>
            <a:ext cx="4184139" cy="4230356"/>
          </a:xfrm>
          <a:custGeom>
            <a:avLst/>
            <a:gdLst>
              <a:gd name="connsiteX0" fmla="*/ 807468 w 4184139"/>
              <a:gd name="connsiteY0" fmla="*/ 0 h 4247004"/>
              <a:gd name="connsiteX1" fmla="*/ 4068803 w 4184139"/>
              <a:gd name="connsiteY1" fmla="*/ 0 h 4247004"/>
              <a:gd name="connsiteX2" fmla="*/ 4162158 w 4184139"/>
              <a:gd name="connsiteY2" fmla="*/ 84846 h 4247004"/>
              <a:gd name="connsiteX3" fmla="*/ 4184139 w 4184139"/>
              <a:gd name="connsiteY3" fmla="*/ 109032 h 4247004"/>
              <a:gd name="connsiteX4" fmla="*/ 4184139 w 4184139"/>
              <a:gd name="connsiteY4" fmla="*/ 3508705 h 4247004"/>
              <a:gd name="connsiteX5" fmla="*/ 4162158 w 4184139"/>
              <a:gd name="connsiteY5" fmla="*/ 3532891 h 4247004"/>
              <a:gd name="connsiteX6" fmla="*/ 2438135 w 4184139"/>
              <a:gd name="connsiteY6" fmla="*/ 4247004 h 4247004"/>
              <a:gd name="connsiteX7" fmla="*/ 0 w 4184139"/>
              <a:gd name="connsiteY7" fmla="*/ 1808869 h 4247004"/>
              <a:gd name="connsiteX8" fmla="*/ 714113 w 4184139"/>
              <a:gd name="connsiteY8" fmla="*/ 84846 h 4247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4139" h="4247004">
                <a:moveTo>
                  <a:pt x="807468" y="0"/>
                </a:moveTo>
                <a:lnTo>
                  <a:pt x="4068803" y="0"/>
                </a:lnTo>
                <a:lnTo>
                  <a:pt x="4162158" y="84846"/>
                </a:lnTo>
                <a:lnTo>
                  <a:pt x="4184139" y="109032"/>
                </a:lnTo>
                <a:lnTo>
                  <a:pt x="4184139" y="3508705"/>
                </a:lnTo>
                <a:lnTo>
                  <a:pt x="4162158" y="3532891"/>
                </a:lnTo>
                <a:cubicBezTo>
                  <a:pt x="3720942" y="3974107"/>
                  <a:pt x="3111408" y="4247004"/>
                  <a:pt x="2438135" y="4247004"/>
                </a:cubicBezTo>
                <a:cubicBezTo>
                  <a:pt x="1091590" y="4247004"/>
                  <a:pt x="0" y="3155414"/>
                  <a:pt x="0" y="1808869"/>
                </a:cubicBezTo>
                <a:cubicBezTo>
                  <a:pt x="0" y="1135596"/>
                  <a:pt x="272898" y="526062"/>
                  <a:pt x="714113" y="84846"/>
                </a:cubicBezTo>
                <a:close/>
              </a:path>
            </a:pathLst>
          </a:custGeom>
          <a:effectLst>
            <a:softEdge rad="0"/>
          </a:effectLst>
        </p:spPr>
      </p:pic>
      <p:pic>
        <p:nvPicPr>
          <p:cNvPr id="4" name="Grafik 3">
            <a:extLst>
              <a:ext uri="{FF2B5EF4-FFF2-40B4-BE49-F238E27FC236}">
                <a16:creationId xmlns:a16="http://schemas.microsoft.com/office/drawing/2014/main" id="{CA6D63CB-77D0-BE4C-AC9B-83EBF86ACB23}"/>
              </a:ext>
            </a:extLst>
          </p:cNvPr>
          <p:cNvPicPr>
            <a:picLocks noChangeAspect="1"/>
          </p:cNvPicPr>
          <p:nvPr/>
        </p:nvPicPr>
        <p:blipFill>
          <a:blip r:embed="rId4">
            <a:alphaModFix/>
          </a:blip>
          <a:srcRect/>
          <a:stretch/>
        </p:blipFill>
        <p:spPr>
          <a:xfrm>
            <a:off x="3936052" y="-9477"/>
            <a:ext cx="4217303" cy="3106800"/>
          </a:xfrm>
          <a:custGeom>
            <a:avLst/>
            <a:gdLst>
              <a:gd name="connsiteX0" fmla="*/ 431362 w 4215670"/>
              <a:gd name="connsiteY0" fmla="*/ 0 h 3381796"/>
              <a:gd name="connsiteX1" fmla="*/ 3784309 w 4215670"/>
              <a:gd name="connsiteY1" fmla="*/ 0 h 3381796"/>
              <a:gd name="connsiteX2" fmla="*/ 3855685 w 4215670"/>
              <a:gd name="connsiteY2" fmla="*/ 95451 h 3381796"/>
              <a:gd name="connsiteX3" fmla="*/ 4215670 w 4215670"/>
              <a:gd name="connsiteY3" fmla="*/ 1273961 h 3381796"/>
              <a:gd name="connsiteX4" fmla="*/ 2107836 w 4215670"/>
              <a:gd name="connsiteY4" fmla="*/ 3381796 h 3381796"/>
              <a:gd name="connsiteX5" fmla="*/ 0 w 4215670"/>
              <a:gd name="connsiteY5" fmla="*/ 1273961 h 3381796"/>
              <a:gd name="connsiteX6" fmla="*/ 359986 w 4215670"/>
              <a:gd name="connsiteY6" fmla="*/ 95451 h 3381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5670" h="3381796">
                <a:moveTo>
                  <a:pt x="431362" y="0"/>
                </a:moveTo>
                <a:lnTo>
                  <a:pt x="3784309" y="0"/>
                </a:lnTo>
                <a:lnTo>
                  <a:pt x="3855685" y="95451"/>
                </a:lnTo>
                <a:cubicBezTo>
                  <a:pt x="4082961" y="431863"/>
                  <a:pt x="4215670" y="837414"/>
                  <a:pt x="4215670" y="1273961"/>
                </a:cubicBezTo>
                <a:cubicBezTo>
                  <a:pt x="4215670" y="2438087"/>
                  <a:pt x="3271960" y="3381796"/>
                  <a:pt x="2107836" y="3381796"/>
                </a:cubicBezTo>
                <a:cubicBezTo>
                  <a:pt x="943711" y="3381796"/>
                  <a:pt x="0" y="2438087"/>
                  <a:pt x="0" y="1273961"/>
                </a:cubicBezTo>
                <a:cubicBezTo>
                  <a:pt x="0" y="837414"/>
                  <a:pt x="132710" y="431863"/>
                  <a:pt x="359986" y="95451"/>
                </a:cubicBezTo>
                <a:close/>
              </a:path>
            </a:pathLst>
          </a:custGeom>
          <a:effectLst>
            <a:softEdge rad="0"/>
          </a:effectLst>
        </p:spPr>
      </p:pic>
      <p:pic>
        <p:nvPicPr>
          <p:cNvPr id="43" name="Picture 42">
            <a:extLst>
              <a:ext uri="{FF2B5EF4-FFF2-40B4-BE49-F238E27FC236}">
                <a16:creationId xmlns:a16="http://schemas.microsoft.com/office/drawing/2014/main" id="{4603FC70-67D9-49EF-983C-3853BF2B49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Untertitel 2">
            <a:extLst>
              <a:ext uri="{FF2B5EF4-FFF2-40B4-BE49-F238E27FC236}">
                <a16:creationId xmlns:a16="http://schemas.microsoft.com/office/drawing/2014/main" id="{6B8B9F78-3A71-7044-9AFE-5FCCAB99B452}"/>
              </a:ext>
            </a:extLst>
          </p:cNvPr>
          <p:cNvSpPr>
            <a:spLocks noGrp="1"/>
          </p:cNvSpPr>
          <p:nvPr>
            <p:ph type="subTitle" idx="1"/>
          </p:nvPr>
        </p:nvSpPr>
        <p:spPr>
          <a:xfrm>
            <a:off x="5789258" y="3760679"/>
            <a:ext cx="5439574" cy="2896154"/>
          </a:xfrm>
        </p:spPr>
        <p:txBody>
          <a:bodyPr anchor="ctr">
            <a:normAutofit/>
          </a:bodyPr>
          <a:lstStyle/>
          <a:p>
            <a:pPr algn="l">
              <a:lnSpc>
                <a:spcPct val="150000"/>
              </a:lnSpc>
              <a:spcBef>
                <a:spcPts val="0"/>
              </a:spcBef>
              <a:spcAft>
                <a:spcPts val="600"/>
              </a:spcAft>
            </a:pPr>
            <a:r>
              <a:rPr lang="de-DE" sz="3600" dirty="0">
                <a:solidFill>
                  <a:srgbClr val="000000"/>
                </a:solidFill>
                <a:latin typeface="+mj-lt"/>
              </a:rPr>
              <a:t>Die Kunst, </a:t>
            </a:r>
          </a:p>
          <a:p>
            <a:pPr algn="l">
              <a:lnSpc>
                <a:spcPct val="150000"/>
              </a:lnSpc>
              <a:spcBef>
                <a:spcPts val="0"/>
              </a:spcBef>
              <a:spcAft>
                <a:spcPts val="600"/>
              </a:spcAft>
            </a:pPr>
            <a:r>
              <a:rPr lang="de-DE" sz="3600" dirty="0">
                <a:solidFill>
                  <a:srgbClr val="000000"/>
                </a:solidFill>
                <a:latin typeface="+mj-lt"/>
              </a:rPr>
              <a:t>Zeit effizient und angenehm </a:t>
            </a:r>
          </a:p>
          <a:p>
            <a:pPr algn="l">
              <a:lnSpc>
                <a:spcPct val="150000"/>
              </a:lnSpc>
              <a:spcBef>
                <a:spcPts val="0"/>
              </a:spcBef>
              <a:spcAft>
                <a:spcPts val="600"/>
              </a:spcAft>
            </a:pPr>
            <a:r>
              <a:rPr lang="de-DE" sz="3600" dirty="0">
                <a:solidFill>
                  <a:srgbClr val="000000"/>
                </a:solidFill>
                <a:latin typeface="+mj-lt"/>
              </a:rPr>
              <a:t>zu nutzen</a:t>
            </a:r>
          </a:p>
        </p:txBody>
      </p:sp>
    </p:spTree>
    <p:extLst>
      <p:ext uri="{BB962C8B-B14F-4D97-AF65-F5344CB8AC3E}">
        <p14:creationId xmlns:p14="http://schemas.microsoft.com/office/powerpoint/2010/main" val="28531115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Grafik 10" descr="Ein Bild, das drinnen, Wand, Tisch enthält.&#10;&#10;Automatisch generierte Beschreibung">
            <a:extLst>
              <a:ext uri="{FF2B5EF4-FFF2-40B4-BE49-F238E27FC236}">
                <a16:creationId xmlns:a16="http://schemas.microsoft.com/office/drawing/2014/main" id="{277F342E-0C6D-3B43-BADE-C6ECCDB51A02}"/>
              </a:ext>
            </a:extLst>
          </p:cNvPr>
          <p:cNvPicPr>
            <a:picLocks noChangeAspect="1"/>
          </p:cNvPicPr>
          <p:nvPr/>
        </p:nvPicPr>
        <p:blipFill rotWithShape="1">
          <a:blip r:embed="rId2" cstate="email">
            <a:alphaModFix/>
            <a:extLst>
              <a:ext uri="{28A0092B-C50C-407E-A947-70E740481C1C}">
                <a14:useLocalDpi xmlns:a14="http://schemas.microsoft.com/office/drawing/2010/main"/>
              </a:ext>
            </a:extLst>
          </a:blip>
          <a:srcRect b="-1"/>
          <a:stretch/>
        </p:blipFill>
        <p:spPr>
          <a:xfrm>
            <a:off x="5797848" y="10"/>
            <a:ext cx="6394152" cy="6857990"/>
          </a:xfrm>
          <a:prstGeom prst="rect">
            <a:avLst/>
          </a:prstGeom>
        </p:spPr>
      </p:pic>
      <p:pic>
        <p:nvPicPr>
          <p:cNvPr id="19" name="Picture 18">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extLst>
              <a:ext uri="{28A0092B-C50C-407E-A947-70E740481C1C}">
                <a14:useLocalDpi xmlns:a14="http://schemas.microsoft.com/office/drawing/2010/main"/>
              </a:ext>
            </a:extLst>
          </a:blip>
          <a:stretch>
            <a:fillRect/>
          </a:stretch>
        </p:blipFill>
        <p:spPr>
          <a:xfrm flipH="1" flipV="1">
            <a:off x="0" y="0"/>
            <a:ext cx="12192000" cy="6858000"/>
          </a:xfrm>
          <a:prstGeom prst="rect">
            <a:avLst/>
          </a:prstGeom>
        </p:spPr>
      </p:pic>
      <p:sp>
        <p:nvSpPr>
          <p:cNvPr id="2" name="Titel 1">
            <a:extLst>
              <a:ext uri="{FF2B5EF4-FFF2-40B4-BE49-F238E27FC236}">
                <a16:creationId xmlns:a16="http://schemas.microsoft.com/office/drawing/2014/main" id="{1CB2B707-4F30-6A40-BF1E-1440576D0194}"/>
              </a:ext>
            </a:extLst>
          </p:cNvPr>
          <p:cNvSpPr>
            <a:spLocks noGrp="1"/>
          </p:cNvSpPr>
          <p:nvPr>
            <p:ph type="title"/>
          </p:nvPr>
        </p:nvSpPr>
        <p:spPr>
          <a:xfrm>
            <a:off x="228599" y="329147"/>
            <a:ext cx="7022806" cy="691579"/>
          </a:xfrm>
        </p:spPr>
        <p:txBody>
          <a:bodyPr>
            <a:noAutofit/>
          </a:bodyPr>
          <a:lstStyle/>
          <a:p>
            <a:pPr>
              <a:lnSpc>
                <a:spcPct val="100000"/>
              </a:lnSpc>
              <a:spcBef>
                <a:spcPts val="0"/>
              </a:spcBef>
              <a:spcAft>
                <a:spcPts val="600"/>
              </a:spcAft>
            </a:pPr>
            <a:r>
              <a:rPr lang="de-DE" sz="3000" dirty="0">
                <a:solidFill>
                  <a:srgbClr val="000000"/>
                </a:solidFill>
              </a:rPr>
              <a:t>Effizientes Zeitmanagement leicht gemacht! </a:t>
            </a:r>
          </a:p>
        </p:txBody>
      </p:sp>
      <p:sp>
        <p:nvSpPr>
          <p:cNvPr id="3" name="Inhaltsplatzhalter 2">
            <a:extLst>
              <a:ext uri="{FF2B5EF4-FFF2-40B4-BE49-F238E27FC236}">
                <a16:creationId xmlns:a16="http://schemas.microsoft.com/office/drawing/2014/main" id="{DF08EA6B-06C3-E840-B804-6B83A37B1034}"/>
              </a:ext>
            </a:extLst>
          </p:cNvPr>
          <p:cNvSpPr>
            <a:spLocks noGrp="1"/>
          </p:cNvSpPr>
          <p:nvPr>
            <p:ph idx="1"/>
          </p:nvPr>
        </p:nvSpPr>
        <p:spPr>
          <a:xfrm>
            <a:off x="228599" y="1483076"/>
            <a:ext cx="5690938" cy="5045777"/>
          </a:xfrm>
        </p:spPr>
        <p:txBody>
          <a:bodyPr anchor="t">
            <a:noAutofit/>
          </a:bodyPr>
          <a:lstStyle/>
          <a:p>
            <a:pPr marL="0" indent="0" fontAlgn="base">
              <a:lnSpc>
                <a:spcPct val="200000"/>
              </a:lnSpc>
              <a:spcBef>
                <a:spcPts val="0"/>
              </a:spcBef>
              <a:buNone/>
            </a:pPr>
            <a:r>
              <a:rPr lang="de-AT" sz="2000" dirty="0">
                <a:latin typeface="+mj-lt"/>
              </a:rPr>
              <a:t>Unser Tag hat 24 Stunden. </a:t>
            </a:r>
          </a:p>
          <a:p>
            <a:pPr marL="0" indent="0" fontAlgn="base">
              <a:lnSpc>
                <a:spcPct val="200000"/>
              </a:lnSpc>
              <a:spcBef>
                <a:spcPts val="0"/>
              </a:spcBef>
              <a:buNone/>
            </a:pPr>
            <a:r>
              <a:rPr lang="de-AT" sz="2000" dirty="0">
                <a:latin typeface="+mj-lt"/>
              </a:rPr>
              <a:t>Planen spart Zeit und verbessert das Arbeitsergebnis. </a:t>
            </a:r>
          </a:p>
          <a:p>
            <a:pPr marL="0" indent="0" fontAlgn="base">
              <a:lnSpc>
                <a:spcPct val="200000"/>
              </a:lnSpc>
              <a:spcBef>
                <a:spcPts val="0"/>
              </a:spcBef>
              <a:buNone/>
            </a:pPr>
            <a:endParaRPr lang="de-AT" sz="2000" dirty="0">
              <a:latin typeface="+mj-lt"/>
            </a:endParaRPr>
          </a:p>
          <a:p>
            <a:pPr marL="0" indent="0" fontAlgn="base">
              <a:lnSpc>
                <a:spcPct val="200000"/>
              </a:lnSpc>
              <a:spcBef>
                <a:spcPts val="0"/>
              </a:spcBef>
              <a:buNone/>
            </a:pPr>
            <a:r>
              <a:rPr lang="de-AT" sz="2000" dirty="0">
                <a:latin typeface="+mj-lt"/>
              </a:rPr>
              <a:t>Eine Faustregel im Zeitmanagement besagt, dass man nur 60 % der zur Verfügung stehenden Arbeitszeit verplanen darf. </a:t>
            </a:r>
          </a:p>
          <a:p>
            <a:pPr marL="0" indent="0" fontAlgn="base">
              <a:lnSpc>
                <a:spcPct val="200000"/>
              </a:lnSpc>
              <a:spcBef>
                <a:spcPts val="0"/>
              </a:spcBef>
              <a:buNone/>
            </a:pPr>
            <a:r>
              <a:rPr lang="de-AT" sz="2000" dirty="0">
                <a:latin typeface="+mj-lt"/>
              </a:rPr>
              <a:t>40 % sind Pufferzeiten für Unvorhergesehenes. </a:t>
            </a:r>
          </a:p>
        </p:txBody>
      </p:sp>
    </p:spTree>
    <p:extLst>
      <p:ext uri="{BB962C8B-B14F-4D97-AF65-F5344CB8AC3E}">
        <p14:creationId xmlns:p14="http://schemas.microsoft.com/office/powerpoint/2010/main" val="2744685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277F342E-0C6D-3B43-BADE-C6ECCDB51A02}"/>
              </a:ext>
            </a:extLst>
          </p:cNvPr>
          <p:cNvPicPr>
            <a:picLocks noChangeAspect="1"/>
          </p:cNvPicPr>
          <p:nvPr/>
        </p:nvPicPr>
        <p:blipFill rotWithShape="1">
          <a:blip r:embed="rId2"/>
          <a:srcRect r="17295"/>
          <a:stretch/>
        </p:blipFill>
        <p:spPr>
          <a:xfrm>
            <a:off x="3684125" y="7951"/>
            <a:ext cx="8507875" cy="6858000"/>
          </a:xfrm>
          <a:prstGeom prst="rect">
            <a:avLst/>
          </a:prstGeom>
        </p:spPr>
      </p:pic>
      <p:pic>
        <p:nvPicPr>
          <p:cNvPr id="19" name="Picture 18">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extLst>
              <a:ext uri="{28A0092B-C50C-407E-A947-70E740481C1C}">
                <a14:useLocalDpi xmlns:a14="http://schemas.microsoft.com/office/drawing/2010/main"/>
              </a:ext>
            </a:extLst>
          </a:blip>
          <a:stretch>
            <a:fillRect/>
          </a:stretch>
        </p:blipFill>
        <p:spPr>
          <a:xfrm flipH="1" flipV="1">
            <a:off x="0" y="0"/>
            <a:ext cx="12192000" cy="6858000"/>
          </a:xfrm>
          <a:prstGeom prst="rect">
            <a:avLst/>
          </a:prstGeom>
        </p:spPr>
      </p:pic>
      <p:sp>
        <p:nvSpPr>
          <p:cNvPr id="2" name="Titel 1">
            <a:extLst>
              <a:ext uri="{FF2B5EF4-FFF2-40B4-BE49-F238E27FC236}">
                <a16:creationId xmlns:a16="http://schemas.microsoft.com/office/drawing/2014/main" id="{1CB2B707-4F30-6A40-BF1E-1440576D0194}"/>
              </a:ext>
            </a:extLst>
          </p:cNvPr>
          <p:cNvSpPr>
            <a:spLocks noGrp="1"/>
          </p:cNvSpPr>
          <p:nvPr>
            <p:ph type="title"/>
          </p:nvPr>
        </p:nvSpPr>
        <p:spPr>
          <a:xfrm>
            <a:off x="228600" y="329147"/>
            <a:ext cx="6554038" cy="477171"/>
          </a:xfrm>
        </p:spPr>
        <p:txBody>
          <a:bodyPr>
            <a:noAutofit/>
          </a:bodyPr>
          <a:lstStyle/>
          <a:p>
            <a:pPr>
              <a:spcBef>
                <a:spcPts val="0"/>
              </a:spcBef>
              <a:spcAft>
                <a:spcPts val="600"/>
              </a:spcAft>
            </a:pPr>
            <a:r>
              <a:rPr lang="de-DE" sz="2800" dirty="0">
                <a:solidFill>
                  <a:srgbClr val="000000"/>
                </a:solidFill>
              </a:rPr>
              <a:t>Themensammlung / Brainstorming</a:t>
            </a:r>
          </a:p>
        </p:txBody>
      </p:sp>
      <p:sp>
        <p:nvSpPr>
          <p:cNvPr id="3" name="Inhaltsplatzhalter 2">
            <a:extLst>
              <a:ext uri="{FF2B5EF4-FFF2-40B4-BE49-F238E27FC236}">
                <a16:creationId xmlns:a16="http://schemas.microsoft.com/office/drawing/2014/main" id="{DF08EA6B-06C3-E840-B804-6B83A37B1034}"/>
              </a:ext>
            </a:extLst>
          </p:cNvPr>
          <p:cNvSpPr>
            <a:spLocks noGrp="1"/>
          </p:cNvSpPr>
          <p:nvPr>
            <p:ph idx="1"/>
          </p:nvPr>
        </p:nvSpPr>
        <p:spPr>
          <a:xfrm>
            <a:off x="141136" y="1299412"/>
            <a:ext cx="6250858" cy="5316074"/>
          </a:xfrm>
        </p:spPr>
        <p:txBody>
          <a:bodyPr anchor="t">
            <a:noAutofit/>
          </a:bodyPr>
          <a:lstStyle/>
          <a:p>
            <a:pPr marL="0" indent="0" fontAlgn="base">
              <a:lnSpc>
                <a:spcPct val="150000"/>
              </a:lnSpc>
              <a:buNone/>
            </a:pPr>
            <a:r>
              <a:rPr lang="de-AT" sz="2000" dirty="0">
                <a:latin typeface="+mj-lt"/>
              </a:rPr>
              <a:t>Nehmen Sie sich eine Stunde Auszeit, einen Kaffee,     Papier und Kuli oder einen Laptop </a:t>
            </a:r>
          </a:p>
          <a:p>
            <a:pPr marL="0" indent="0" fontAlgn="base">
              <a:lnSpc>
                <a:spcPct val="150000"/>
              </a:lnSpc>
              <a:buNone/>
            </a:pPr>
            <a:endParaRPr lang="de-AT" sz="1000" dirty="0">
              <a:latin typeface="+mj-lt"/>
            </a:endParaRPr>
          </a:p>
          <a:p>
            <a:pPr marL="0" indent="0" fontAlgn="base">
              <a:lnSpc>
                <a:spcPct val="150000"/>
              </a:lnSpc>
              <a:buNone/>
            </a:pPr>
            <a:r>
              <a:rPr lang="de-AT" sz="2000" dirty="0">
                <a:latin typeface="+mj-lt"/>
              </a:rPr>
              <a:t>Sammeln Sie Ihre Gedanken und schreiben Sie sie unsortiert nieder, wie es Ihnen einfällt.</a:t>
            </a:r>
          </a:p>
          <a:p>
            <a:pPr marL="0" indent="0" fontAlgn="base">
              <a:lnSpc>
                <a:spcPct val="150000"/>
              </a:lnSpc>
              <a:buNone/>
            </a:pPr>
            <a:endParaRPr lang="de-AT" sz="1000" dirty="0">
              <a:latin typeface="+mj-lt"/>
            </a:endParaRPr>
          </a:p>
          <a:p>
            <a:pPr marL="0" indent="0" fontAlgn="base">
              <a:lnSpc>
                <a:spcPct val="150000"/>
              </a:lnSpc>
              <a:buNone/>
            </a:pPr>
            <a:r>
              <a:rPr lang="de-AT" sz="2000" dirty="0">
                <a:latin typeface="+mj-lt"/>
              </a:rPr>
              <a:t>Privates, Geschäftliches, Erledigungen, Steuerliches, Veranstaltungen, Strategien, anstehende Termine </a:t>
            </a:r>
          </a:p>
          <a:p>
            <a:pPr marL="0" indent="0" fontAlgn="base">
              <a:lnSpc>
                <a:spcPct val="150000"/>
              </a:lnSpc>
              <a:buNone/>
            </a:pPr>
            <a:r>
              <a:rPr lang="de-AT" sz="2000" dirty="0">
                <a:latin typeface="+mj-lt"/>
              </a:rPr>
              <a:t>-&gt; alle Aktivitäten, die Aufmerksamkeit brauchen und erledigt werden müssen, egal ob Routine- oder Einmalaufgaben. </a:t>
            </a:r>
          </a:p>
        </p:txBody>
      </p:sp>
    </p:spTree>
    <p:extLst>
      <p:ext uri="{BB962C8B-B14F-4D97-AF65-F5344CB8AC3E}">
        <p14:creationId xmlns:p14="http://schemas.microsoft.com/office/powerpoint/2010/main" val="30357867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0372B1DF-2C18-5540-AF0D-3830F1B6B697}"/>
              </a:ext>
            </a:extLst>
          </p:cNvPr>
          <p:cNvPicPr>
            <a:picLocks noChangeAspect="1"/>
          </p:cNvPicPr>
          <p:nvPr/>
        </p:nvPicPr>
        <p:blipFill>
          <a:blip r:embed="rId2"/>
          <a:srcRect/>
          <a:stretch/>
        </p:blipFill>
        <p:spPr>
          <a:xfrm>
            <a:off x="8037094" y="2291026"/>
            <a:ext cx="3312235" cy="3315689"/>
          </a:xfrm>
          <a:prstGeom prst="rect">
            <a:avLst/>
          </a:prstGeom>
        </p:spPr>
      </p:pic>
      <p:pic>
        <p:nvPicPr>
          <p:cNvPr id="36" name="Picture 33">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extLst>
              <a:ext uri="{28A0092B-C50C-407E-A947-70E740481C1C}">
                <a14:useLocalDpi xmlns:a14="http://schemas.microsoft.com/office/drawing/2010/main"/>
              </a:ext>
            </a:extLst>
          </a:blip>
          <a:stretch>
            <a:fillRect/>
          </a:stretch>
        </p:blipFill>
        <p:spPr>
          <a:xfrm flipH="1" flipV="1">
            <a:off x="0" y="0"/>
            <a:ext cx="12192000" cy="6858000"/>
          </a:xfrm>
          <a:prstGeom prst="rect">
            <a:avLst/>
          </a:prstGeom>
        </p:spPr>
      </p:pic>
      <p:sp>
        <p:nvSpPr>
          <p:cNvPr id="2" name="Titel 1">
            <a:extLst>
              <a:ext uri="{FF2B5EF4-FFF2-40B4-BE49-F238E27FC236}">
                <a16:creationId xmlns:a16="http://schemas.microsoft.com/office/drawing/2014/main" id="{1CB2B707-4F30-6A40-BF1E-1440576D0194}"/>
              </a:ext>
            </a:extLst>
          </p:cNvPr>
          <p:cNvSpPr>
            <a:spLocks noGrp="1"/>
          </p:cNvSpPr>
          <p:nvPr>
            <p:ph type="title"/>
          </p:nvPr>
        </p:nvSpPr>
        <p:spPr>
          <a:xfrm>
            <a:off x="403015" y="467419"/>
            <a:ext cx="6303469" cy="660558"/>
          </a:xfrm>
        </p:spPr>
        <p:txBody>
          <a:bodyPr>
            <a:normAutofit/>
          </a:bodyPr>
          <a:lstStyle/>
          <a:p>
            <a:r>
              <a:rPr lang="de-DE" sz="3000" dirty="0">
                <a:solidFill>
                  <a:srgbClr val="000000"/>
                </a:solidFill>
              </a:rPr>
              <a:t>Das Direkt-Prinzip</a:t>
            </a:r>
          </a:p>
        </p:txBody>
      </p:sp>
      <p:sp>
        <p:nvSpPr>
          <p:cNvPr id="3" name="Inhaltsplatzhalter 2">
            <a:extLst>
              <a:ext uri="{FF2B5EF4-FFF2-40B4-BE49-F238E27FC236}">
                <a16:creationId xmlns:a16="http://schemas.microsoft.com/office/drawing/2014/main" id="{DF08EA6B-06C3-E840-B804-6B83A37B1034}"/>
              </a:ext>
            </a:extLst>
          </p:cNvPr>
          <p:cNvSpPr>
            <a:spLocks noGrp="1"/>
          </p:cNvSpPr>
          <p:nvPr>
            <p:ph idx="1"/>
          </p:nvPr>
        </p:nvSpPr>
        <p:spPr>
          <a:xfrm>
            <a:off x="403015" y="1945758"/>
            <a:ext cx="6791408" cy="4564346"/>
          </a:xfrm>
        </p:spPr>
        <p:txBody>
          <a:bodyPr anchor="t">
            <a:noAutofit/>
          </a:bodyPr>
          <a:lstStyle/>
          <a:p>
            <a:pPr marL="0" indent="0" fontAlgn="base">
              <a:lnSpc>
                <a:spcPct val="200000"/>
              </a:lnSpc>
              <a:buNone/>
            </a:pPr>
            <a:r>
              <a:rPr lang="de-AT" sz="2000" dirty="0">
                <a:latin typeface="+mj-lt"/>
              </a:rPr>
              <a:t>Aufgaben, die nicht mehr als 5 Minuten in Anspruch nehmen, sollten Sie sofort erledigen, denn alles, was man sofort abarbeitet, kann man nicht mehr vergessen.</a:t>
            </a:r>
          </a:p>
          <a:p>
            <a:pPr marL="0" indent="0" fontAlgn="base">
              <a:lnSpc>
                <a:spcPct val="200000"/>
              </a:lnSpc>
              <a:buNone/>
            </a:pPr>
            <a:endParaRPr lang="de-AT" sz="2400" b="1" dirty="0">
              <a:solidFill>
                <a:schemeClr val="accent1">
                  <a:lumMod val="75000"/>
                </a:schemeClr>
              </a:solidFill>
              <a:latin typeface="+mj-lt"/>
            </a:endParaRPr>
          </a:p>
          <a:p>
            <a:pPr marL="0" indent="0" fontAlgn="base">
              <a:lnSpc>
                <a:spcPct val="200000"/>
              </a:lnSpc>
              <a:buNone/>
            </a:pPr>
            <a:r>
              <a:rPr lang="de-AT" sz="2400" b="1" dirty="0">
                <a:solidFill>
                  <a:schemeClr val="accent1">
                    <a:lumMod val="75000"/>
                  </a:schemeClr>
                </a:solidFill>
                <a:latin typeface="+mj-lt"/>
              </a:rPr>
              <a:t>Eine schnelle Erledigung motiviert, denn Sie haben das unmittelbare Erfolgserlebnis. </a:t>
            </a:r>
          </a:p>
          <a:p>
            <a:pPr marL="0" indent="0" fontAlgn="base">
              <a:lnSpc>
                <a:spcPct val="200000"/>
              </a:lnSpc>
              <a:buNone/>
            </a:pPr>
            <a:endParaRPr lang="de-AT" sz="2000" dirty="0">
              <a:latin typeface="+mj-lt"/>
            </a:endParaRPr>
          </a:p>
        </p:txBody>
      </p:sp>
    </p:spTree>
    <p:extLst>
      <p:ext uri="{BB962C8B-B14F-4D97-AF65-F5344CB8AC3E}">
        <p14:creationId xmlns:p14="http://schemas.microsoft.com/office/powerpoint/2010/main" val="32909965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B2B707-4F30-6A40-BF1E-1440576D0194}"/>
              </a:ext>
            </a:extLst>
          </p:cNvPr>
          <p:cNvSpPr>
            <a:spLocks noGrp="1"/>
          </p:cNvSpPr>
          <p:nvPr>
            <p:ph type="title"/>
          </p:nvPr>
        </p:nvSpPr>
        <p:spPr>
          <a:xfrm>
            <a:off x="228599" y="285235"/>
            <a:ext cx="9702210" cy="597267"/>
          </a:xfrm>
        </p:spPr>
        <p:txBody>
          <a:bodyPr>
            <a:noAutofit/>
          </a:bodyPr>
          <a:lstStyle/>
          <a:p>
            <a:pPr fontAlgn="base">
              <a:lnSpc>
                <a:spcPct val="100000"/>
              </a:lnSpc>
            </a:pPr>
            <a:r>
              <a:rPr lang="de-AT" sz="2800" dirty="0"/>
              <a:t>Das Eisenhower Prinzip: Fokussieren und geschickt delegieren</a:t>
            </a:r>
          </a:p>
        </p:txBody>
      </p:sp>
      <p:sp>
        <p:nvSpPr>
          <p:cNvPr id="3" name="Inhaltsplatzhalter 2">
            <a:extLst>
              <a:ext uri="{FF2B5EF4-FFF2-40B4-BE49-F238E27FC236}">
                <a16:creationId xmlns:a16="http://schemas.microsoft.com/office/drawing/2014/main" id="{DF08EA6B-06C3-E840-B804-6B83A37B1034}"/>
              </a:ext>
            </a:extLst>
          </p:cNvPr>
          <p:cNvSpPr>
            <a:spLocks noGrp="1"/>
          </p:cNvSpPr>
          <p:nvPr>
            <p:ph idx="1"/>
          </p:nvPr>
        </p:nvSpPr>
        <p:spPr>
          <a:xfrm>
            <a:off x="494414" y="1296779"/>
            <a:ext cx="10757786" cy="1573421"/>
          </a:xfrm>
        </p:spPr>
        <p:txBody>
          <a:bodyPr anchor="t">
            <a:noAutofit/>
          </a:bodyPr>
          <a:lstStyle/>
          <a:p>
            <a:pPr marL="0" indent="0" fontAlgn="base">
              <a:lnSpc>
                <a:spcPct val="100000"/>
              </a:lnSpc>
              <a:buNone/>
            </a:pPr>
            <a:r>
              <a:rPr lang="de-AT" sz="2000" dirty="0">
                <a:latin typeface="+mj-lt"/>
              </a:rPr>
              <a:t>Ein sehr bekanntes und beliebtes Instrument ist das sogenannte Eisenhower-Prinzip. </a:t>
            </a:r>
          </a:p>
          <a:p>
            <a:pPr marL="0" indent="0" fontAlgn="base">
              <a:lnSpc>
                <a:spcPct val="100000"/>
              </a:lnSpc>
              <a:buNone/>
            </a:pPr>
            <a:r>
              <a:rPr lang="de-AT" sz="2000" dirty="0">
                <a:latin typeface="+mj-lt"/>
              </a:rPr>
              <a:t>Es hilft dabei, </a:t>
            </a:r>
            <a:r>
              <a:rPr lang="de-AT" sz="2000" b="1" dirty="0">
                <a:latin typeface="+mj-lt"/>
              </a:rPr>
              <a:t>die eigenen Aufgaben zu priorisieren</a:t>
            </a:r>
            <a:r>
              <a:rPr lang="de-AT" sz="2000" dirty="0">
                <a:latin typeface="+mj-lt"/>
              </a:rPr>
              <a:t> und die wirklich wichtigen </a:t>
            </a:r>
            <a:r>
              <a:rPr lang="de-AT" sz="2000" dirty="0" err="1">
                <a:latin typeface="+mj-lt"/>
              </a:rPr>
              <a:t>To</a:t>
            </a:r>
            <a:r>
              <a:rPr lang="de-AT" sz="2000" dirty="0">
                <a:latin typeface="+mj-lt"/>
              </a:rPr>
              <a:t> </a:t>
            </a:r>
            <a:r>
              <a:rPr lang="de-AT" sz="2000" dirty="0" err="1">
                <a:latin typeface="+mj-lt"/>
              </a:rPr>
              <a:t>Do’s</a:t>
            </a:r>
            <a:r>
              <a:rPr lang="de-AT" sz="2000" dirty="0">
                <a:latin typeface="+mj-lt"/>
              </a:rPr>
              <a:t> zu identifizieren.</a:t>
            </a:r>
          </a:p>
          <a:p>
            <a:pPr marL="0" indent="0" fontAlgn="base">
              <a:lnSpc>
                <a:spcPct val="100000"/>
              </a:lnSpc>
              <a:buNone/>
            </a:pPr>
            <a:r>
              <a:rPr lang="de-AT" sz="2000" dirty="0">
                <a:latin typeface="+mj-lt"/>
              </a:rPr>
              <a:t>In einem guten Zeitplan sollte man unterscheiden zwischen </a:t>
            </a:r>
            <a:r>
              <a:rPr lang="de-AT" sz="2000" b="1" dirty="0">
                <a:solidFill>
                  <a:srgbClr val="C00000"/>
                </a:solidFill>
                <a:latin typeface="+mj-lt"/>
              </a:rPr>
              <a:t>Wochenplan</a:t>
            </a:r>
            <a:r>
              <a:rPr lang="de-AT" sz="2000" dirty="0">
                <a:latin typeface="+mj-lt"/>
              </a:rPr>
              <a:t> und </a:t>
            </a:r>
            <a:r>
              <a:rPr lang="de-AT" sz="2000" b="1" dirty="0">
                <a:solidFill>
                  <a:srgbClr val="C00000"/>
                </a:solidFill>
                <a:latin typeface="+mj-lt"/>
              </a:rPr>
              <a:t>Tagesplan</a:t>
            </a:r>
            <a:r>
              <a:rPr lang="de-AT" sz="2000" dirty="0">
                <a:latin typeface="+mj-lt"/>
              </a:rPr>
              <a:t>.</a:t>
            </a:r>
            <a:endParaRPr lang="de-DE" sz="2000" b="1" dirty="0">
              <a:latin typeface="+mj-lt"/>
            </a:endParaRPr>
          </a:p>
        </p:txBody>
      </p:sp>
      <p:sp>
        <p:nvSpPr>
          <p:cNvPr id="8" name="Inhaltsplatzhalter 2">
            <a:extLst>
              <a:ext uri="{FF2B5EF4-FFF2-40B4-BE49-F238E27FC236}">
                <a16:creationId xmlns:a16="http://schemas.microsoft.com/office/drawing/2014/main" id="{323F1CC0-50AF-FB4D-8D27-E5EA0E431D88}"/>
              </a:ext>
            </a:extLst>
          </p:cNvPr>
          <p:cNvSpPr txBox="1">
            <a:spLocks/>
          </p:cNvSpPr>
          <p:nvPr/>
        </p:nvSpPr>
        <p:spPr>
          <a:xfrm>
            <a:off x="5511800" y="3638699"/>
            <a:ext cx="6333259" cy="293406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50000"/>
              </a:lnSpc>
              <a:buNone/>
            </a:pPr>
            <a:r>
              <a:rPr lang="de-AT" sz="2000" dirty="0">
                <a:latin typeface="+mj-lt"/>
              </a:rPr>
              <a:t>A-Aufgaben werden sofort und selbst erledigt.</a:t>
            </a:r>
          </a:p>
          <a:p>
            <a:pPr marL="0" indent="0" fontAlgn="base">
              <a:lnSpc>
                <a:spcPct val="150000"/>
              </a:lnSpc>
              <a:buNone/>
            </a:pPr>
            <a:r>
              <a:rPr lang="de-AT" sz="2000" dirty="0">
                <a:latin typeface="+mj-lt"/>
              </a:rPr>
              <a:t>B-Aufgaben werden selbst erledigt, allerdings zu einem späteren, festgelegten Zeitpunkt.</a:t>
            </a:r>
          </a:p>
          <a:p>
            <a:pPr marL="0" indent="0" fontAlgn="base">
              <a:lnSpc>
                <a:spcPct val="150000"/>
              </a:lnSpc>
              <a:buNone/>
            </a:pPr>
            <a:r>
              <a:rPr lang="de-AT" sz="2000" dirty="0">
                <a:latin typeface="+mj-lt"/>
              </a:rPr>
              <a:t>C-Aufgaben werden an die passenden Mitarbeiter Delegiert. </a:t>
            </a:r>
          </a:p>
          <a:p>
            <a:pPr marL="0" indent="0" fontAlgn="base">
              <a:lnSpc>
                <a:spcPct val="150000"/>
              </a:lnSpc>
              <a:buNone/>
            </a:pPr>
            <a:r>
              <a:rPr lang="de-AT" sz="2000" dirty="0">
                <a:latin typeface="+mj-lt"/>
              </a:rPr>
              <a:t>D-Aufgaben werden gar nicht erledigt.</a:t>
            </a:r>
            <a:endParaRPr lang="de-DE" sz="2000" b="1" dirty="0">
              <a:latin typeface="+mj-lt"/>
            </a:endParaRPr>
          </a:p>
        </p:txBody>
      </p:sp>
      <p:pic>
        <p:nvPicPr>
          <p:cNvPr id="5" name="Grafik 4">
            <a:extLst>
              <a:ext uri="{FF2B5EF4-FFF2-40B4-BE49-F238E27FC236}">
                <a16:creationId xmlns:a16="http://schemas.microsoft.com/office/drawing/2014/main" id="{DE24A9E5-262B-9E4B-8708-2ED36ADD54EF}"/>
              </a:ext>
            </a:extLst>
          </p:cNvPr>
          <p:cNvPicPr>
            <a:picLocks noChangeAspect="1"/>
          </p:cNvPicPr>
          <p:nvPr/>
        </p:nvPicPr>
        <p:blipFill>
          <a:blip r:embed="rId2"/>
          <a:stretch>
            <a:fillRect/>
          </a:stretch>
        </p:blipFill>
        <p:spPr>
          <a:xfrm>
            <a:off x="494414" y="2870200"/>
            <a:ext cx="3998002" cy="3889656"/>
          </a:xfrm>
          <a:prstGeom prst="rect">
            <a:avLst/>
          </a:prstGeom>
        </p:spPr>
      </p:pic>
    </p:spTree>
    <p:extLst>
      <p:ext uri="{BB962C8B-B14F-4D97-AF65-F5344CB8AC3E}">
        <p14:creationId xmlns:p14="http://schemas.microsoft.com/office/powerpoint/2010/main" val="27421848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Grafik 7" descr="Ein Bild, das Tisch, drinnen, Schreibtisch, Wand enthält.&#10;&#10;Automatisch generierte Beschreibung">
            <a:extLst>
              <a:ext uri="{FF2B5EF4-FFF2-40B4-BE49-F238E27FC236}">
                <a16:creationId xmlns:a16="http://schemas.microsoft.com/office/drawing/2014/main" id="{90F286EE-71C1-C945-84BB-B18661F959CF}"/>
              </a:ext>
            </a:extLst>
          </p:cNvPr>
          <p:cNvPicPr>
            <a:picLocks noChangeAspect="1"/>
          </p:cNvPicPr>
          <p:nvPr/>
        </p:nvPicPr>
        <p:blipFill rotWithShape="1">
          <a:blip r:embed="rId2" cstate="email">
            <a:alphaModFix amt="20000"/>
            <a:extLst>
              <a:ext uri="{28A0092B-C50C-407E-A947-70E740481C1C}">
                <a14:useLocalDpi xmlns:a14="http://schemas.microsoft.com/office/drawing/2010/main"/>
              </a:ext>
            </a:extLst>
          </a:blip>
          <a:srcRect/>
          <a:stretch/>
        </p:blipFill>
        <p:spPr>
          <a:xfrm>
            <a:off x="-3" y="0"/>
            <a:ext cx="12192001" cy="4666928"/>
          </a:xfrm>
          <a:prstGeom prst="rect">
            <a:avLst/>
          </a:prstGeom>
        </p:spPr>
      </p:pic>
      <p:pic>
        <p:nvPicPr>
          <p:cNvPr id="13" name="Picture 12">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Oval 14">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6267" y="4388303"/>
            <a:ext cx="824089"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CB2B707-4F30-6A40-BF1E-1440576D0194}"/>
              </a:ext>
            </a:extLst>
          </p:cNvPr>
          <p:cNvSpPr>
            <a:spLocks noGrp="1"/>
          </p:cNvSpPr>
          <p:nvPr>
            <p:ph type="title"/>
          </p:nvPr>
        </p:nvSpPr>
        <p:spPr>
          <a:xfrm>
            <a:off x="6205457" y="4400327"/>
            <a:ext cx="5743902" cy="1622497"/>
          </a:xfrm>
        </p:spPr>
        <p:txBody>
          <a:bodyPr anchor="t">
            <a:noAutofit/>
          </a:bodyPr>
          <a:lstStyle/>
          <a:p>
            <a:pPr>
              <a:lnSpc>
                <a:spcPct val="100000"/>
              </a:lnSpc>
            </a:pPr>
            <a:br>
              <a:rPr lang="de-DE" sz="2000" b="1" dirty="0"/>
            </a:br>
            <a:r>
              <a:rPr lang="de-AT" sz="2000" dirty="0"/>
              <a:t>Im </a:t>
            </a:r>
            <a:r>
              <a:rPr lang="de-AT" sz="2000" b="1" dirty="0">
                <a:solidFill>
                  <a:srgbClr val="C00000"/>
                </a:solidFill>
              </a:rPr>
              <a:t>Wochenplan</a:t>
            </a:r>
            <a:r>
              <a:rPr lang="de-AT" sz="2000" b="1" dirty="0"/>
              <a:t> (Aufgaben)</a:t>
            </a:r>
            <a:r>
              <a:rPr lang="de-AT" sz="2000" dirty="0"/>
              <a:t> </a:t>
            </a:r>
            <a:br>
              <a:rPr lang="de-AT" sz="2000" dirty="0"/>
            </a:br>
            <a:br>
              <a:rPr lang="de-AT" sz="2000" dirty="0"/>
            </a:br>
            <a:r>
              <a:rPr lang="de-AT" sz="2000" dirty="0"/>
              <a:t>längerfristig zu erledigenden Aufgaben </a:t>
            </a:r>
            <a:br>
              <a:rPr lang="de-AT" sz="2000" dirty="0"/>
            </a:br>
            <a:r>
              <a:rPr lang="de-AT" sz="2000" dirty="0"/>
              <a:t>ordnen diese nach ihrer Priorität und Dringlichkeit</a:t>
            </a:r>
            <a:endParaRPr lang="de-DE" sz="2000" dirty="0"/>
          </a:p>
        </p:txBody>
      </p:sp>
      <p:sp>
        <p:nvSpPr>
          <p:cNvPr id="14" name="Titel 1">
            <a:extLst>
              <a:ext uri="{FF2B5EF4-FFF2-40B4-BE49-F238E27FC236}">
                <a16:creationId xmlns:a16="http://schemas.microsoft.com/office/drawing/2014/main" id="{F89E9A46-53B7-EB43-90D4-B83520418D4F}"/>
              </a:ext>
            </a:extLst>
          </p:cNvPr>
          <p:cNvSpPr txBox="1">
            <a:spLocks/>
          </p:cNvSpPr>
          <p:nvPr/>
        </p:nvSpPr>
        <p:spPr>
          <a:xfrm>
            <a:off x="285509" y="4361614"/>
            <a:ext cx="5108294" cy="162249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endParaRPr lang="de-DE" sz="2400" u="sng" dirty="0"/>
          </a:p>
          <a:p>
            <a:pPr>
              <a:lnSpc>
                <a:spcPct val="100000"/>
              </a:lnSpc>
              <a:spcBef>
                <a:spcPts val="0"/>
              </a:spcBef>
            </a:pPr>
            <a:r>
              <a:rPr lang="de-AT" sz="2000" dirty="0"/>
              <a:t>Im </a:t>
            </a:r>
            <a:r>
              <a:rPr lang="de-AT" sz="2000" b="1" dirty="0">
                <a:solidFill>
                  <a:srgbClr val="C00000"/>
                </a:solidFill>
              </a:rPr>
              <a:t>Tagesplan</a:t>
            </a:r>
            <a:r>
              <a:rPr lang="de-AT" sz="2000" b="1" dirty="0"/>
              <a:t> (Termine)</a:t>
            </a:r>
            <a:r>
              <a:rPr lang="de-AT" sz="2000" dirty="0"/>
              <a:t> </a:t>
            </a:r>
          </a:p>
          <a:p>
            <a:pPr>
              <a:lnSpc>
                <a:spcPct val="100000"/>
              </a:lnSpc>
              <a:spcBef>
                <a:spcPts val="0"/>
              </a:spcBef>
            </a:pPr>
            <a:endParaRPr lang="de-AT" sz="2000" dirty="0"/>
          </a:p>
          <a:p>
            <a:pPr>
              <a:lnSpc>
                <a:spcPct val="100000"/>
              </a:lnSpc>
              <a:spcBef>
                <a:spcPts val="0"/>
              </a:spcBef>
            </a:pPr>
            <a:r>
              <a:rPr lang="de-AT" sz="2000" dirty="0"/>
              <a:t>vergeben Sie den Aufgaben einen fixen Zeitrahmen in ihrem Tag</a:t>
            </a:r>
            <a:endParaRPr lang="de-DE" sz="2000" dirty="0">
              <a:solidFill>
                <a:schemeClr val="tx1">
                  <a:lumMod val="75000"/>
                  <a:lumOff val="25000"/>
                </a:schemeClr>
              </a:solidFill>
            </a:endParaRPr>
          </a:p>
        </p:txBody>
      </p:sp>
      <p:sp>
        <p:nvSpPr>
          <p:cNvPr id="16" name="Titel 1">
            <a:extLst>
              <a:ext uri="{FF2B5EF4-FFF2-40B4-BE49-F238E27FC236}">
                <a16:creationId xmlns:a16="http://schemas.microsoft.com/office/drawing/2014/main" id="{C2C65A58-4094-E142-B4AC-8E11B7DF233A}"/>
              </a:ext>
            </a:extLst>
          </p:cNvPr>
          <p:cNvSpPr txBox="1">
            <a:spLocks/>
          </p:cNvSpPr>
          <p:nvPr/>
        </p:nvSpPr>
        <p:spPr>
          <a:xfrm>
            <a:off x="176045" y="1805425"/>
            <a:ext cx="11839903" cy="138192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de-AT" sz="3200" dirty="0"/>
              <a:t>In einem guten Zeitplan sollte man unterscheiden zwischen </a:t>
            </a:r>
            <a:r>
              <a:rPr lang="de-AT" sz="3200" b="1" dirty="0">
                <a:solidFill>
                  <a:srgbClr val="C00000"/>
                </a:solidFill>
              </a:rPr>
              <a:t> </a:t>
            </a:r>
          </a:p>
          <a:p>
            <a:pPr algn="ctr">
              <a:lnSpc>
                <a:spcPct val="100000"/>
              </a:lnSpc>
            </a:pPr>
            <a:r>
              <a:rPr lang="de-AT" sz="3200" b="1" dirty="0">
                <a:solidFill>
                  <a:srgbClr val="C00000"/>
                </a:solidFill>
              </a:rPr>
              <a:t>Tagesplan </a:t>
            </a:r>
            <a:r>
              <a:rPr lang="de-AT" sz="3200" b="1" dirty="0"/>
              <a:t>(Termine)</a:t>
            </a:r>
            <a:r>
              <a:rPr lang="de-AT" sz="3200" dirty="0"/>
              <a:t>  und </a:t>
            </a:r>
            <a:r>
              <a:rPr lang="de-AT" sz="3200" b="1" dirty="0">
                <a:solidFill>
                  <a:srgbClr val="C00000"/>
                </a:solidFill>
              </a:rPr>
              <a:t> Wochenplan </a:t>
            </a:r>
            <a:r>
              <a:rPr lang="de-AT" sz="3200" b="1" dirty="0"/>
              <a:t>(Aufgaben)</a:t>
            </a:r>
            <a:endParaRPr lang="de-DE" sz="3200" b="1" dirty="0"/>
          </a:p>
        </p:txBody>
      </p:sp>
    </p:spTree>
    <p:extLst>
      <p:ext uri="{BB962C8B-B14F-4D97-AF65-F5344CB8AC3E}">
        <p14:creationId xmlns:p14="http://schemas.microsoft.com/office/powerpoint/2010/main" val="36225555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B2B707-4F30-6A40-BF1E-1440576D0194}"/>
              </a:ext>
            </a:extLst>
          </p:cNvPr>
          <p:cNvSpPr>
            <a:spLocks noGrp="1"/>
          </p:cNvSpPr>
          <p:nvPr>
            <p:ph type="title"/>
          </p:nvPr>
        </p:nvSpPr>
        <p:spPr>
          <a:xfrm>
            <a:off x="377456" y="268693"/>
            <a:ext cx="6702287" cy="613809"/>
          </a:xfrm>
        </p:spPr>
        <p:txBody>
          <a:bodyPr>
            <a:noAutofit/>
          </a:bodyPr>
          <a:lstStyle/>
          <a:p>
            <a:r>
              <a:rPr lang="de-AT" sz="3000" b="1" dirty="0"/>
              <a:t>AUFGABEN / </a:t>
            </a:r>
            <a:r>
              <a:rPr lang="de-AT" sz="3000" b="1" dirty="0">
                <a:solidFill>
                  <a:srgbClr val="C00000"/>
                </a:solidFill>
              </a:rPr>
              <a:t>Wochenplan</a:t>
            </a:r>
            <a:endParaRPr lang="de-DE" sz="3000" b="1" dirty="0">
              <a:solidFill>
                <a:srgbClr val="C00000"/>
              </a:solidFill>
            </a:endParaRPr>
          </a:p>
        </p:txBody>
      </p:sp>
      <p:pic>
        <p:nvPicPr>
          <p:cNvPr id="4" name="Grafik 3">
            <a:extLst>
              <a:ext uri="{FF2B5EF4-FFF2-40B4-BE49-F238E27FC236}">
                <a16:creationId xmlns:a16="http://schemas.microsoft.com/office/drawing/2014/main" id="{59E43D75-2756-BE4F-B4C4-4A9D44701B54}"/>
              </a:ext>
            </a:extLst>
          </p:cNvPr>
          <p:cNvPicPr>
            <a:picLocks noChangeAspect="1"/>
          </p:cNvPicPr>
          <p:nvPr/>
        </p:nvPicPr>
        <p:blipFill>
          <a:blip r:embed="rId2"/>
          <a:stretch>
            <a:fillRect/>
          </a:stretch>
        </p:blipFill>
        <p:spPr>
          <a:xfrm>
            <a:off x="6471831" y="1902181"/>
            <a:ext cx="5342713" cy="4073317"/>
          </a:xfrm>
          <a:prstGeom prst="rect">
            <a:avLst/>
          </a:prstGeom>
        </p:spPr>
      </p:pic>
      <p:sp>
        <p:nvSpPr>
          <p:cNvPr id="5" name="Abschrägung 4">
            <a:extLst>
              <a:ext uri="{FF2B5EF4-FFF2-40B4-BE49-F238E27FC236}">
                <a16:creationId xmlns:a16="http://schemas.microsoft.com/office/drawing/2014/main" id="{F6247212-7263-5B4C-9CD3-1EAE69549C41}"/>
              </a:ext>
            </a:extLst>
          </p:cNvPr>
          <p:cNvSpPr/>
          <p:nvPr/>
        </p:nvSpPr>
        <p:spPr>
          <a:xfrm>
            <a:off x="6930886" y="1743740"/>
            <a:ext cx="1830342" cy="4040372"/>
          </a:xfrm>
          <a:prstGeom prst="bevel">
            <a:avLst/>
          </a:prstGeom>
          <a:solidFill>
            <a:schemeClr val="accent1">
              <a:alpha val="7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Inhaltsplatzhalter 2">
            <a:extLst>
              <a:ext uri="{FF2B5EF4-FFF2-40B4-BE49-F238E27FC236}">
                <a16:creationId xmlns:a16="http://schemas.microsoft.com/office/drawing/2014/main" id="{B16B1408-196D-1540-B0E0-3F8F9CC2B644}"/>
              </a:ext>
            </a:extLst>
          </p:cNvPr>
          <p:cNvSpPr txBox="1">
            <a:spLocks/>
          </p:cNvSpPr>
          <p:nvPr/>
        </p:nvSpPr>
        <p:spPr>
          <a:xfrm>
            <a:off x="377456" y="1902181"/>
            <a:ext cx="5530099" cy="4073317"/>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base">
              <a:lnSpc>
                <a:spcPct val="100000"/>
              </a:lnSpc>
            </a:pPr>
            <a:endParaRPr lang="de-AT" sz="2000" dirty="0">
              <a:latin typeface="+mj-lt"/>
            </a:endParaRPr>
          </a:p>
          <a:p>
            <a:pPr algn="l" fontAlgn="base">
              <a:lnSpc>
                <a:spcPct val="150000"/>
              </a:lnSpc>
            </a:pPr>
            <a:r>
              <a:rPr lang="de-AT" sz="2000" dirty="0">
                <a:latin typeface="+mj-lt"/>
              </a:rPr>
              <a:t>Im </a:t>
            </a:r>
            <a:r>
              <a:rPr lang="de-AT" sz="2000" b="1" dirty="0">
                <a:latin typeface="+mj-lt"/>
              </a:rPr>
              <a:t>Wochenplan (Aufgaben)</a:t>
            </a:r>
            <a:r>
              <a:rPr lang="de-AT" sz="2000" dirty="0">
                <a:latin typeface="+mj-lt"/>
              </a:rPr>
              <a:t> schreiben Sie die längerfristig zu erledigenden Aufgaben nieder und ordnen diese nach ihrer Priorität und Dringlichkeit.</a:t>
            </a:r>
          </a:p>
          <a:p>
            <a:pPr algn="l" fontAlgn="base">
              <a:lnSpc>
                <a:spcPct val="150000"/>
              </a:lnSpc>
            </a:pPr>
            <a:endParaRPr lang="de-AT" sz="2000" dirty="0">
              <a:latin typeface="+mj-lt"/>
            </a:endParaRPr>
          </a:p>
          <a:p>
            <a:pPr algn="l" fontAlgn="base">
              <a:lnSpc>
                <a:spcPct val="150000"/>
              </a:lnSpc>
            </a:pPr>
            <a:r>
              <a:rPr lang="de-AT" sz="2000" dirty="0">
                <a:latin typeface="+mj-lt"/>
              </a:rPr>
              <a:t>Ein Wochenplan wird idealerweise am Ende Einer Woche für die voranstehende Woche erstellt.</a:t>
            </a:r>
            <a:endParaRPr lang="de-DE" sz="2000" dirty="0">
              <a:solidFill>
                <a:schemeClr val="accent1">
                  <a:lumMod val="75000"/>
                </a:schemeClr>
              </a:solidFill>
              <a:latin typeface="+mj-lt"/>
            </a:endParaRPr>
          </a:p>
        </p:txBody>
      </p:sp>
    </p:spTree>
    <p:extLst>
      <p:ext uri="{BB962C8B-B14F-4D97-AF65-F5344CB8AC3E}">
        <p14:creationId xmlns:p14="http://schemas.microsoft.com/office/powerpoint/2010/main" val="2063272607"/>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1" id="{D91B14BF-AE9F-2C4C-B7D8-FF6F655A13B9}" vid="{35037118-E645-014F-B21E-4ED718ED5492}"/>
    </a:ext>
  </a:extLst>
</a:theme>
</file>

<file path=docProps/app.xml><?xml version="1.0" encoding="utf-8"?>
<Properties xmlns="http://schemas.openxmlformats.org/officeDocument/2006/extended-properties" xmlns:vt="http://schemas.openxmlformats.org/officeDocument/2006/docPropsVTypes">
  <TotalTime>0</TotalTime>
  <Words>992</Words>
  <Application>Microsoft Macintosh PowerPoint</Application>
  <PresentationFormat>Breitbild</PresentationFormat>
  <Paragraphs>221</Paragraphs>
  <Slides>27</Slides>
  <Notes>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27</vt:i4>
      </vt:variant>
    </vt:vector>
  </HeadingPairs>
  <TitlesOfParts>
    <vt:vector size="33" baseType="lpstr">
      <vt:lpstr>Brush Script MT</vt:lpstr>
      <vt:lpstr>Apple Chancery</vt:lpstr>
      <vt:lpstr>Arial</vt:lpstr>
      <vt:lpstr>Calibri</vt:lpstr>
      <vt:lpstr>Calibri Light</vt:lpstr>
      <vt:lpstr>Office</vt:lpstr>
      <vt:lpstr>PowerPoint-Präsentation</vt:lpstr>
      <vt:lpstr>PowerPoint-Präsentation</vt:lpstr>
      <vt:lpstr>PowerPoint-Präsentation</vt:lpstr>
      <vt:lpstr>Effizientes Zeitmanagement leicht gemacht! </vt:lpstr>
      <vt:lpstr>Themensammlung / Brainstorming</vt:lpstr>
      <vt:lpstr>Das Direkt-Prinzip</vt:lpstr>
      <vt:lpstr>Das Eisenhower Prinzip: Fokussieren und geschickt delegieren</vt:lpstr>
      <vt:lpstr> Im Wochenplan (Aufgaben)   längerfristig zu erledigenden Aufgaben  ordnen diese nach ihrer Priorität und Dringlichkeit</vt:lpstr>
      <vt:lpstr>AUFGABEN / Wochenplan</vt:lpstr>
      <vt:lpstr>Das Pareto-Prinzip</vt:lpstr>
      <vt:lpstr>High Value Activities / Wert abschätzen</vt:lpstr>
      <vt:lpstr>TERMINE / Tagesplan</vt:lpstr>
      <vt:lpstr>ALPEN Methode für Tagesplan</vt:lpstr>
      <vt:lpstr>Prioritäten-Prinzip</vt:lpstr>
      <vt:lpstr>Erfolgskontrolle / Tages-To Do‘s</vt:lpstr>
      <vt:lpstr>Die                        Methode</vt:lpstr>
      <vt:lpstr>Die Not-to-do-Liste</vt:lpstr>
      <vt:lpstr>Rückwärtsplanung bei Projekten</vt:lpstr>
      <vt:lpstr>Stille Stunde</vt:lpstr>
      <vt:lpstr>Die Energiekurve</vt:lpstr>
      <vt:lpstr>Klassische Fehler - Inhalt</vt:lpstr>
      <vt:lpstr>Klassische Fehler - Arbeitspensum</vt:lpstr>
      <vt:lpstr>Klassische Fehler - Kommunikation</vt:lpstr>
      <vt:lpstr>PowerPoint-Präsentation</vt:lpstr>
      <vt:lpstr>Tool-Beispiel Office 365</vt:lpstr>
      <vt:lpstr>PowerPoint-Präsentation</vt:lpstr>
      <vt:lpstr>Methoden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Sylvia Kuzmich</dc:creator>
  <cp:lastModifiedBy>Sylvia Kuzmich</cp:lastModifiedBy>
  <cp:revision>111</cp:revision>
  <cp:lastPrinted>2019-05-17T20:35:23Z</cp:lastPrinted>
  <dcterms:created xsi:type="dcterms:W3CDTF">2019-05-17T20:13:35Z</dcterms:created>
  <dcterms:modified xsi:type="dcterms:W3CDTF">2019-08-19T11:26:27Z</dcterms:modified>
</cp:coreProperties>
</file>